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710" r:id="rId5"/>
  </p:sldMasterIdLst>
  <p:notesMasterIdLst>
    <p:notesMasterId r:id="rId39"/>
  </p:notesMasterIdLst>
  <p:handoutMasterIdLst>
    <p:handoutMasterId r:id="rId40"/>
  </p:handoutMasterIdLst>
  <p:sldIdLst>
    <p:sldId id="256" r:id="rId6"/>
    <p:sldId id="308" r:id="rId7"/>
    <p:sldId id="305" r:id="rId8"/>
    <p:sldId id="341" r:id="rId9"/>
    <p:sldId id="342" r:id="rId10"/>
    <p:sldId id="335" r:id="rId11"/>
    <p:sldId id="309" r:id="rId12"/>
    <p:sldId id="275" r:id="rId13"/>
    <p:sldId id="311" r:id="rId14"/>
    <p:sldId id="329" r:id="rId15"/>
    <p:sldId id="306" r:id="rId16"/>
    <p:sldId id="312" r:id="rId17"/>
    <p:sldId id="314" r:id="rId18"/>
    <p:sldId id="313" r:id="rId19"/>
    <p:sldId id="298" r:id="rId20"/>
    <p:sldId id="315" r:id="rId21"/>
    <p:sldId id="316" r:id="rId22"/>
    <p:sldId id="328" r:id="rId23"/>
    <p:sldId id="317" r:id="rId24"/>
    <p:sldId id="291" r:id="rId25"/>
    <p:sldId id="290" r:id="rId26"/>
    <p:sldId id="323" r:id="rId27"/>
    <p:sldId id="343" r:id="rId28"/>
    <p:sldId id="332" r:id="rId29"/>
    <p:sldId id="325" r:id="rId30"/>
    <p:sldId id="331" r:id="rId31"/>
    <p:sldId id="337" r:id="rId32"/>
    <p:sldId id="338" r:id="rId33"/>
    <p:sldId id="320" r:id="rId34"/>
    <p:sldId id="339" r:id="rId35"/>
    <p:sldId id="299" r:id="rId36"/>
    <p:sldId id="269" r:id="rId37"/>
    <p:sldId id="300"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00">
          <p15:clr>
            <a:srgbClr val="A4A3A4"/>
          </p15:clr>
        </p15:guide>
        <p15:guide id="3" orient="horz" pos="432">
          <p15:clr>
            <a:srgbClr val="A4A3A4"/>
          </p15:clr>
        </p15:guide>
        <p15:guide id="4" orient="horz" pos="3751">
          <p15:clr>
            <a:srgbClr val="A4A3A4"/>
          </p15:clr>
        </p15:guide>
        <p15:guide id="5" orient="horz" pos="1246">
          <p15:clr>
            <a:srgbClr val="A4A3A4"/>
          </p15:clr>
        </p15:guide>
        <p15:guide id="6" orient="horz" pos="1848" userDrawn="1">
          <p15:clr>
            <a:srgbClr val="A4A3A4"/>
          </p15:clr>
        </p15:guide>
        <p15:guide id="7" pos="2880">
          <p15:clr>
            <a:srgbClr val="A4A3A4"/>
          </p15:clr>
        </p15:guide>
        <p15:guide id="8" pos="192">
          <p15:clr>
            <a:srgbClr val="A4A3A4"/>
          </p15:clr>
        </p15:guide>
        <p15:guide id="9" pos="384">
          <p15:clr>
            <a:srgbClr val="A4A3A4"/>
          </p15:clr>
        </p15:guide>
        <p15:guide id="10" pos="413">
          <p15:clr>
            <a:srgbClr val="A4A3A4"/>
          </p15:clr>
        </p15:guide>
        <p15:guide id="11" pos="5571">
          <p15:clr>
            <a:srgbClr val="A4A3A4"/>
          </p15:clr>
        </p15:guide>
        <p15:guide id="12" pos="5373">
          <p15:clr>
            <a:srgbClr val="A4A3A4"/>
          </p15:clr>
        </p15:guide>
        <p15:guide id="13" pos="2174">
          <p15:clr>
            <a:srgbClr val="A4A3A4"/>
          </p15:clr>
        </p15:guide>
        <p15:guide id="14" pos="2312">
          <p15:clr>
            <a:srgbClr val="A4A3A4"/>
          </p15:clr>
        </p15:guide>
        <p15:guide id="15" pos="3589">
          <p15:clr>
            <a:srgbClr val="A4A3A4"/>
          </p15:clr>
        </p15:guide>
        <p15:guide id="16" pos="344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Whittaker" initials="MW" lastIdx="16" clrIdx="0">
    <p:extLst>
      <p:ext uri="{19B8F6BF-5375-455C-9EA6-DF929625EA0E}">
        <p15:presenceInfo xmlns:p15="http://schemas.microsoft.com/office/powerpoint/2012/main" userId="S-1-5-21-2254327620-3129333571-3258934595-8415" providerId="AD"/>
      </p:ext>
    </p:extLst>
  </p:cmAuthor>
  <p:cmAuthor id="2" name="Eleanor Gittens" initials="EG" lastIdx="4" clrIdx="1">
    <p:extLst>
      <p:ext uri="{19B8F6BF-5375-455C-9EA6-DF929625EA0E}">
        <p15:presenceInfo xmlns:p15="http://schemas.microsoft.com/office/powerpoint/2012/main" userId="S::eleanor.gittens@georgiancollege.ca::965a946b-653f-4cb0-a660-16f00b2278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68768E"/>
    <a:srgbClr val="515C6F"/>
    <a:srgbClr val="CBD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B80A7-7691-4FC1-9559-C360A6910A6A}" v="1" dt="2021-03-01T14:28:41.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96"/>
      </p:cViewPr>
      <p:guideLst>
        <p:guide orient="horz" pos="2160"/>
        <p:guide orient="horz" pos="4100"/>
        <p:guide orient="horz" pos="432"/>
        <p:guide orient="horz" pos="3751"/>
        <p:guide orient="horz" pos="1246"/>
        <p:guide orient="horz" pos="1848"/>
        <p:guide pos="2880"/>
        <p:guide pos="192"/>
        <p:guide pos="384"/>
        <p:guide pos="413"/>
        <p:guide pos="5571"/>
        <p:guide pos="5373"/>
        <p:guide pos="2174"/>
        <p:guide pos="2312"/>
        <p:guide pos="3589"/>
        <p:guide pos="344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Whittaker" userId="4a64737b-a002-4089-9d23-eebdef89d335" providerId="ADAL" clId="{B2C90C93-D655-4277-8B5F-D00A52B73A40}"/>
    <pc:docChg chg="mod modSld">
      <pc:chgData name="Mary Whittaker" userId="4a64737b-a002-4089-9d23-eebdef89d335" providerId="ADAL" clId="{B2C90C93-D655-4277-8B5F-D00A52B73A40}" dt="2021-03-01T14:57:07.702" v="30"/>
      <pc:docMkLst>
        <pc:docMk/>
      </pc:docMkLst>
      <pc:sldChg chg="modSp">
        <pc:chgData name="Mary Whittaker" userId="4a64737b-a002-4089-9d23-eebdef89d335" providerId="ADAL" clId="{B2C90C93-D655-4277-8B5F-D00A52B73A40}" dt="2021-03-01T14:56:34.306" v="29" actId="1076"/>
        <pc:sldMkLst>
          <pc:docMk/>
          <pc:sldMk cId="2031535082" sldId="338"/>
        </pc:sldMkLst>
        <pc:spChg chg="mod">
          <ac:chgData name="Mary Whittaker" userId="4a64737b-a002-4089-9d23-eebdef89d335" providerId="ADAL" clId="{B2C90C93-D655-4277-8B5F-D00A52B73A40}" dt="2021-03-01T14:56:34.306" v="29" actId="1076"/>
          <ac:spMkLst>
            <pc:docMk/>
            <pc:sldMk cId="2031535082" sldId="338"/>
            <ac:spMk id="5" creationId="{528AF29B-BF0B-4E64-8A75-228D57D6E426}"/>
          </ac:spMkLst>
        </pc:spChg>
      </pc:sldChg>
      <pc:sldChg chg="delCm">
        <pc:chgData name="Mary Whittaker" userId="4a64737b-a002-4089-9d23-eebdef89d335" providerId="ADAL" clId="{B2C90C93-D655-4277-8B5F-D00A52B73A40}" dt="2021-03-01T14:52:40.876" v="0"/>
        <pc:sldMkLst>
          <pc:docMk/>
          <pc:sldMk cId="2923618029" sldId="341"/>
        </pc:sldMkLst>
      </pc:sldChg>
    </pc:docChg>
  </pc:docChgLst>
  <pc:docChgLst>
    <pc:chgData name="Mary Whittaker" userId="4a64737b-a002-4089-9d23-eebdef89d335" providerId="ADAL" clId="{46E2BCB4-599C-461A-AAD1-64D8C68B1B69}"/>
    <pc:docChg chg="modSld">
      <pc:chgData name="Mary Whittaker" userId="4a64737b-a002-4089-9d23-eebdef89d335" providerId="ADAL" clId="{46E2BCB4-599C-461A-AAD1-64D8C68B1B69}" dt="2021-03-01T14:51:31.400" v="1" actId="790"/>
      <pc:docMkLst>
        <pc:docMk/>
      </pc:docMkLst>
      <pc:sldChg chg="modSp">
        <pc:chgData name="Mary Whittaker" userId="4a64737b-a002-4089-9d23-eebdef89d335" providerId="ADAL" clId="{46E2BCB4-599C-461A-AAD1-64D8C68B1B69}" dt="2021-03-01T14:51:31.400" v="1" actId="790"/>
        <pc:sldMkLst>
          <pc:docMk/>
          <pc:sldMk cId="1332787615" sldId="343"/>
        </pc:sldMkLst>
        <pc:spChg chg="mod">
          <ac:chgData name="Mary Whittaker" userId="4a64737b-a002-4089-9d23-eebdef89d335" providerId="ADAL" clId="{46E2BCB4-599C-461A-AAD1-64D8C68B1B69}" dt="2021-03-01T14:51:13.177" v="0" actId="790"/>
          <ac:spMkLst>
            <pc:docMk/>
            <pc:sldMk cId="1332787615" sldId="343"/>
            <ac:spMk id="14" creationId="{00000000-0000-0000-0000-000000000000}"/>
          </ac:spMkLst>
        </pc:spChg>
        <pc:spChg chg="mod">
          <ac:chgData name="Mary Whittaker" userId="4a64737b-a002-4089-9d23-eebdef89d335" providerId="ADAL" clId="{46E2BCB4-599C-461A-AAD1-64D8C68B1B69}" dt="2021-03-01T14:51:31.400" v="1" actId="790"/>
          <ac:spMkLst>
            <pc:docMk/>
            <pc:sldMk cId="1332787615" sldId="343"/>
            <ac:spMk id="15"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34C44-CC43-48DB-A625-6FF1951F3B99}" type="doc">
      <dgm:prSet loTypeId="urn:microsoft.com/office/officeart/2005/8/layout/chevron1" loCatId="process" qsTypeId="urn:microsoft.com/office/officeart/2005/8/quickstyle/simple1" qsCatId="simple" csTypeId="urn:microsoft.com/office/officeart/2005/8/colors/colorful1" csCatId="colorful" phldr="1"/>
      <dgm:spPr/>
    </dgm:pt>
    <dgm:pt modelId="{A07A20E9-9904-4EBD-A055-85E190463378}">
      <dgm:prSet phldrT="[Text]" custT="1"/>
      <dgm:spPr/>
      <dgm:t>
        <a:bodyPr/>
        <a:lstStyle/>
        <a:p>
          <a:pPr>
            <a:lnSpc>
              <a:spcPct val="100000"/>
            </a:lnSpc>
            <a:spcAft>
              <a:spcPts val="0"/>
            </a:spcAft>
          </a:pPr>
          <a:r>
            <a:rPr lang="en-CA" sz="1200" dirty="0"/>
            <a:t>Manager, Sponsoring Dept.</a:t>
          </a:r>
        </a:p>
        <a:p>
          <a:pPr>
            <a:lnSpc>
              <a:spcPct val="100000"/>
            </a:lnSpc>
            <a:spcAft>
              <a:spcPts val="0"/>
            </a:spcAft>
          </a:pPr>
          <a:r>
            <a:rPr lang="en-CA" sz="1200" dirty="0"/>
            <a:t>(Section A)</a:t>
          </a:r>
        </a:p>
      </dgm:t>
    </dgm:pt>
    <dgm:pt modelId="{F419366E-4887-4DB9-9CE2-EB03962E9B6E}" type="parTrans" cxnId="{4AF7EAAA-0D7E-45D5-B661-0DD4B005EC51}">
      <dgm:prSet/>
      <dgm:spPr/>
      <dgm:t>
        <a:bodyPr/>
        <a:lstStyle/>
        <a:p>
          <a:endParaRPr lang="en-CA"/>
        </a:p>
      </dgm:t>
    </dgm:pt>
    <dgm:pt modelId="{BBE47F1B-079A-4072-888A-7B16D5BF4811}" type="sibTrans" cxnId="{4AF7EAAA-0D7E-45D5-B661-0DD4B005EC51}">
      <dgm:prSet/>
      <dgm:spPr/>
      <dgm:t>
        <a:bodyPr/>
        <a:lstStyle/>
        <a:p>
          <a:endParaRPr lang="en-CA"/>
        </a:p>
      </dgm:t>
    </dgm:pt>
    <dgm:pt modelId="{0D85C781-D563-4E76-89A3-92D0C12D194E}">
      <dgm:prSet phldrT="[Text]" custT="1"/>
      <dgm:spPr/>
      <dgm: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Director, Institutional Research</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 (Section E)</a:t>
          </a:r>
        </a:p>
      </dgm:t>
    </dgm:pt>
    <dgm:pt modelId="{A7B6484D-1CA2-4546-B082-56F062F39D12}" type="parTrans" cxnId="{E61F8298-F3A4-45FD-A911-873AB149A9EA}">
      <dgm:prSet/>
      <dgm:spPr/>
      <dgm:t>
        <a:bodyPr/>
        <a:lstStyle/>
        <a:p>
          <a:endParaRPr lang="en-CA"/>
        </a:p>
      </dgm:t>
    </dgm:pt>
    <dgm:pt modelId="{123396CF-BED7-4B61-A74E-596BB2EFEFE0}" type="sibTrans" cxnId="{E61F8298-F3A4-45FD-A911-873AB149A9EA}">
      <dgm:prSet/>
      <dgm:spPr/>
      <dgm:t>
        <a:bodyPr/>
        <a:lstStyle/>
        <a:p>
          <a:endParaRPr lang="en-CA"/>
        </a:p>
      </dgm:t>
    </dgm:pt>
    <dgm:pt modelId="{4F1BD2E7-8479-4157-BE2B-A9BF12F996FE}">
      <dgm:prSet phldrT="[Text]" custT="1"/>
      <dgm:spPr/>
      <dgm: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GCREB </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(with ethics application)</a:t>
          </a:r>
        </a:p>
      </dgm:t>
    </dgm:pt>
    <dgm:pt modelId="{CE598BC4-D4FB-4CA2-A900-2FAC7FA5DE45}" type="parTrans" cxnId="{A8EEDD7D-1657-4F3B-BB2F-C9E146907B07}">
      <dgm:prSet/>
      <dgm:spPr/>
      <dgm:t>
        <a:bodyPr/>
        <a:lstStyle/>
        <a:p>
          <a:endParaRPr lang="en-CA"/>
        </a:p>
      </dgm:t>
    </dgm:pt>
    <dgm:pt modelId="{376C61E1-920B-43B5-88A6-D83877821E21}" type="sibTrans" cxnId="{A8EEDD7D-1657-4F3B-BB2F-C9E146907B07}">
      <dgm:prSet/>
      <dgm:spPr/>
      <dgm:t>
        <a:bodyPr/>
        <a:lstStyle/>
        <a:p>
          <a:endParaRPr lang="en-CA"/>
        </a:p>
      </dgm:t>
    </dgm:pt>
    <dgm:pt modelId="{44EE0D20-2A1A-42D7-B19E-5CB74E5AD951}">
      <dgm:prSet custT="1"/>
      <dgm:spPr/>
      <dgm: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Principal Investigator</a:t>
          </a:r>
        </a:p>
      </dgm:t>
    </dgm:pt>
    <dgm:pt modelId="{98EA33C5-5388-4B73-AD2E-911D4AE4A79E}" type="parTrans" cxnId="{5C404791-E941-419E-84AB-2285D9AD5C12}">
      <dgm:prSet/>
      <dgm:spPr/>
      <dgm:t>
        <a:bodyPr/>
        <a:lstStyle/>
        <a:p>
          <a:endParaRPr lang="en-CA"/>
        </a:p>
      </dgm:t>
    </dgm:pt>
    <dgm:pt modelId="{734CDC3F-4FE7-4ADD-A62A-AEFE3ED136FC}" type="sibTrans" cxnId="{5C404791-E941-419E-84AB-2285D9AD5C12}">
      <dgm:prSet/>
      <dgm:spPr/>
      <dgm:t>
        <a:bodyPr/>
        <a:lstStyle/>
        <a:p>
          <a:endParaRPr lang="en-CA"/>
        </a:p>
      </dgm:t>
    </dgm:pt>
    <dgm:pt modelId="{B227352F-725B-4658-B614-8C937A375CF2}">
      <dgm:prSet phldrT="[Text]" custT="1"/>
      <dgm:spPr/>
      <dgm:t>
        <a:bodyPr/>
        <a:lstStyle/>
        <a:p>
          <a:pPr marL="0" lvl="0" algn="ctr" defTabSz="533400">
            <a:lnSpc>
              <a:spcPct val="100000"/>
            </a:lnSpc>
            <a:spcBef>
              <a:spcPct val="0"/>
            </a:spcBef>
            <a:spcAft>
              <a:spcPts val="0"/>
            </a:spcAft>
            <a:buNone/>
          </a:pPr>
          <a:r>
            <a:rPr lang="en-CA" sz="1200" kern="1200" dirty="0">
              <a:solidFill>
                <a:srgbClr val="FFFFFF"/>
              </a:solidFill>
              <a:latin typeface="Calibri Light"/>
              <a:ea typeface="+mn-ea"/>
              <a:cs typeface="+mn-cs"/>
            </a:rPr>
            <a:t>Dean/</a:t>
          </a:r>
        </a:p>
        <a:p>
          <a:pPr marL="0" lvl="0" algn="ctr" defTabSz="533400">
            <a:lnSpc>
              <a:spcPct val="100000"/>
            </a:lnSpc>
            <a:spcBef>
              <a:spcPct val="0"/>
            </a:spcBef>
            <a:spcAft>
              <a:spcPts val="0"/>
            </a:spcAft>
            <a:buNone/>
          </a:pPr>
          <a:r>
            <a:rPr lang="en-CA" sz="1200" kern="1200" dirty="0">
              <a:solidFill>
                <a:srgbClr val="FFFFFF"/>
              </a:solidFill>
              <a:latin typeface="Calibri Light"/>
              <a:ea typeface="+mn-ea"/>
              <a:cs typeface="+mn-cs"/>
            </a:rPr>
            <a:t>Assoc. Dean/</a:t>
          </a:r>
        </a:p>
        <a:p>
          <a:pPr marL="0" lvl="0" algn="ctr" defTabSz="533400">
            <a:lnSpc>
              <a:spcPct val="100000"/>
            </a:lnSpc>
            <a:spcBef>
              <a:spcPct val="0"/>
            </a:spcBef>
            <a:spcAft>
              <a:spcPts val="0"/>
            </a:spcAft>
            <a:buNone/>
          </a:pPr>
          <a:r>
            <a:rPr lang="en-CA" sz="1200" kern="1200" dirty="0">
              <a:solidFill>
                <a:srgbClr val="FFFFFF"/>
              </a:solidFill>
              <a:latin typeface="Calibri Light"/>
              <a:ea typeface="+mn-ea"/>
              <a:cs typeface="+mn-cs"/>
            </a:rPr>
            <a:t>Manager/V.P./Pres.</a:t>
          </a:r>
        </a:p>
        <a:p>
          <a:pPr marL="0" lvl="0" algn="ctr" defTabSz="533400">
            <a:lnSpc>
              <a:spcPct val="100000"/>
            </a:lnSpc>
            <a:spcBef>
              <a:spcPct val="0"/>
            </a:spcBef>
            <a:spcAft>
              <a:spcPts val="0"/>
            </a:spcAft>
            <a:buNone/>
          </a:pPr>
          <a:r>
            <a:rPr lang="en-CA" sz="1200" kern="1200" dirty="0">
              <a:solidFill>
                <a:srgbClr val="FFFFFF"/>
              </a:solidFill>
              <a:latin typeface="Calibri Light"/>
              <a:ea typeface="+mn-ea"/>
              <a:cs typeface="+mn-cs"/>
            </a:rPr>
            <a:t> (Section D)</a:t>
          </a:r>
        </a:p>
      </dgm:t>
    </dgm:pt>
    <dgm:pt modelId="{787AFD5A-B72A-422D-A935-9D0CFA1C5DAC}" type="parTrans" cxnId="{D353EDA8-28D9-4E7B-80F6-63F666A8807A}">
      <dgm:prSet/>
      <dgm:spPr/>
      <dgm:t>
        <a:bodyPr/>
        <a:lstStyle/>
        <a:p>
          <a:endParaRPr lang="en-CA"/>
        </a:p>
      </dgm:t>
    </dgm:pt>
    <dgm:pt modelId="{6FA45BC2-5A9E-4497-9E4C-4867984AA148}" type="sibTrans" cxnId="{D353EDA8-28D9-4E7B-80F6-63F666A8807A}">
      <dgm:prSet/>
      <dgm:spPr/>
      <dgm:t>
        <a:bodyPr/>
        <a:lstStyle/>
        <a:p>
          <a:endParaRPr lang="en-CA"/>
        </a:p>
      </dgm:t>
    </dgm:pt>
    <dgm:pt modelId="{4FE79BCC-F5F3-4E4D-8B05-7C77D11CBF88}" type="pres">
      <dgm:prSet presAssocID="{66834C44-CC43-48DB-A625-6FF1951F3B99}" presName="Name0" presStyleCnt="0">
        <dgm:presLayoutVars>
          <dgm:dir/>
          <dgm:animLvl val="lvl"/>
          <dgm:resizeHandles val="exact"/>
        </dgm:presLayoutVars>
      </dgm:prSet>
      <dgm:spPr/>
    </dgm:pt>
    <dgm:pt modelId="{A9ADF210-6832-45E2-BC60-9485F8DC65E7}" type="pres">
      <dgm:prSet presAssocID="{A07A20E9-9904-4EBD-A055-85E190463378}" presName="parTxOnly" presStyleLbl="node1" presStyleIdx="0" presStyleCnt="5">
        <dgm:presLayoutVars>
          <dgm:chMax val="0"/>
          <dgm:chPref val="0"/>
          <dgm:bulletEnabled val="1"/>
        </dgm:presLayoutVars>
      </dgm:prSet>
      <dgm:spPr/>
    </dgm:pt>
    <dgm:pt modelId="{321F6ECD-9674-47B7-B1F7-50A4CAE09685}" type="pres">
      <dgm:prSet presAssocID="{BBE47F1B-079A-4072-888A-7B16D5BF4811}" presName="parTxOnlySpace" presStyleCnt="0"/>
      <dgm:spPr/>
    </dgm:pt>
    <dgm:pt modelId="{B880FF09-743C-4766-96C0-AE03D19B61C3}" type="pres">
      <dgm:prSet presAssocID="{B227352F-725B-4658-B614-8C937A375CF2}" presName="parTxOnly" presStyleLbl="node1" presStyleIdx="1" presStyleCnt="5" custScaleX="105875">
        <dgm:presLayoutVars>
          <dgm:chMax val="0"/>
          <dgm:chPref val="0"/>
          <dgm:bulletEnabled val="1"/>
        </dgm:presLayoutVars>
      </dgm:prSet>
      <dgm:spPr/>
    </dgm:pt>
    <dgm:pt modelId="{EF7CD7AF-5443-4D52-8E2A-0D54E8734D2A}" type="pres">
      <dgm:prSet presAssocID="{6FA45BC2-5A9E-4497-9E4C-4867984AA148}" presName="parTxOnlySpace" presStyleCnt="0"/>
      <dgm:spPr/>
    </dgm:pt>
    <dgm:pt modelId="{416383AB-038A-48BA-92B6-A69A96D0091B}" type="pres">
      <dgm:prSet presAssocID="{0D85C781-D563-4E76-89A3-92D0C12D194E}" presName="parTxOnly" presStyleLbl="node1" presStyleIdx="2" presStyleCnt="5">
        <dgm:presLayoutVars>
          <dgm:chMax val="0"/>
          <dgm:chPref val="0"/>
          <dgm:bulletEnabled val="1"/>
        </dgm:presLayoutVars>
      </dgm:prSet>
      <dgm:spPr/>
    </dgm:pt>
    <dgm:pt modelId="{5BA7AE4F-E4D0-4DAE-BA63-7B0F5CCE6DB9}" type="pres">
      <dgm:prSet presAssocID="{123396CF-BED7-4B61-A74E-596BB2EFEFE0}" presName="parTxOnlySpace" presStyleCnt="0"/>
      <dgm:spPr/>
    </dgm:pt>
    <dgm:pt modelId="{3B5FA6C7-2E84-497B-A4A7-8270E1212096}" type="pres">
      <dgm:prSet presAssocID="{44EE0D20-2A1A-42D7-B19E-5CB74E5AD951}" presName="parTxOnly" presStyleLbl="node1" presStyleIdx="3" presStyleCnt="5">
        <dgm:presLayoutVars>
          <dgm:chMax val="0"/>
          <dgm:chPref val="0"/>
          <dgm:bulletEnabled val="1"/>
        </dgm:presLayoutVars>
      </dgm:prSet>
      <dgm:spPr/>
    </dgm:pt>
    <dgm:pt modelId="{8E059ECC-5712-4039-A7B4-D6C5A2776C98}" type="pres">
      <dgm:prSet presAssocID="{734CDC3F-4FE7-4ADD-A62A-AEFE3ED136FC}" presName="parTxOnlySpace" presStyleCnt="0"/>
      <dgm:spPr/>
    </dgm:pt>
    <dgm:pt modelId="{875D8F9F-2BFD-45F2-845F-7124E488F5E8}" type="pres">
      <dgm:prSet presAssocID="{4F1BD2E7-8479-4157-BE2B-A9BF12F996FE}" presName="parTxOnly" presStyleLbl="node1" presStyleIdx="4" presStyleCnt="5">
        <dgm:presLayoutVars>
          <dgm:chMax val="0"/>
          <dgm:chPref val="0"/>
          <dgm:bulletEnabled val="1"/>
        </dgm:presLayoutVars>
      </dgm:prSet>
      <dgm:spPr/>
    </dgm:pt>
  </dgm:ptLst>
  <dgm:cxnLst>
    <dgm:cxn modelId="{B3F8047A-FDAA-4698-8F18-B3FA5DF1EF3A}" type="presOf" srcId="{A07A20E9-9904-4EBD-A055-85E190463378}" destId="{A9ADF210-6832-45E2-BC60-9485F8DC65E7}" srcOrd="0" destOrd="0" presId="urn:microsoft.com/office/officeart/2005/8/layout/chevron1"/>
    <dgm:cxn modelId="{E42B865A-A969-47C6-8D82-8C58949DECA9}" type="presOf" srcId="{B227352F-725B-4658-B614-8C937A375CF2}" destId="{B880FF09-743C-4766-96C0-AE03D19B61C3}" srcOrd="0" destOrd="0" presId="urn:microsoft.com/office/officeart/2005/8/layout/chevron1"/>
    <dgm:cxn modelId="{3266CE7B-491D-4A3E-9358-80DAF54D8B34}" type="presOf" srcId="{44EE0D20-2A1A-42D7-B19E-5CB74E5AD951}" destId="{3B5FA6C7-2E84-497B-A4A7-8270E1212096}" srcOrd="0" destOrd="0" presId="urn:microsoft.com/office/officeart/2005/8/layout/chevron1"/>
    <dgm:cxn modelId="{A8EEDD7D-1657-4F3B-BB2F-C9E146907B07}" srcId="{66834C44-CC43-48DB-A625-6FF1951F3B99}" destId="{4F1BD2E7-8479-4157-BE2B-A9BF12F996FE}" srcOrd="4" destOrd="0" parTransId="{CE598BC4-D4FB-4CA2-A900-2FAC7FA5DE45}" sibTransId="{376C61E1-920B-43B5-88A6-D83877821E21}"/>
    <dgm:cxn modelId="{5C404791-E941-419E-84AB-2285D9AD5C12}" srcId="{66834C44-CC43-48DB-A625-6FF1951F3B99}" destId="{44EE0D20-2A1A-42D7-B19E-5CB74E5AD951}" srcOrd="3" destOrd="0" parTransId="{98EA33C5-5388-4B73-AD2E-911D4AE4A79E}" sibTransId="{734CDC3F-4FE7-4ADD-A62A-AEFE3ED136FC}"/>
    <dgm:cxn modelId="{E61F8298-F3A4-45FD-A911-873AB149A9EA}" srcId="{66834C44-CC43-48DB-A625-6FF1951F3B99}" destId="{0D85C781-D563-4E76-89A3-92D0C12D194E}" srcOrd="2" destOrd="0" parTransId="{A7B6484D-1CA2-4546-B082-56F062F39D12}" sibTransId="{123396CF-BED7-4B61-A74E-596BB2EFEFE0}"/>
    <dgm:cxn modelId="{9D4105A6-CC46-4EAD-8F66-DE1CFF1F2868}" type="presOf" srcId="{0D85C781-D563-4E76-89A3-92D0C12D194E}" destId="{416383AB-038A-48BA-92B6-A69A96D0091B}" srcOrd="0" destOrd="0" presId="urn:microsoft.com/office/officeart/2005/8/layout/chevron1"/>
    <dgm:cxn modelId="{D353EDA8-28D9-4E7B-80F6-63F666A8807A}" srcId="{66834C44-CC43-48DB-A625-6FF1951F3B99}" destId="{B227352F-725B-4658-B614-8C937A375CF2}" srcOrd="1" destOrd="0" parTransId="{787AFD5A-B72A-422D-A935-9D0CFA1C5DAC}" sibTransId="{6FA45BC2-5A9E-4497-9E4C-4867984AA148}"/>
    <dgm:cxn modelId="{4AF7EAAA-0D7E-45D5-B661-0DD4B005EC51}" srcId="{66834C44-CC43-48DB-A625-6FF1951F3B99}" destId="{A07A20E9-9904-4EBD-A055-85E190463378}" srcOrd="0" destOrd="0" parTransId="{F419366E-4887-4DB9-9CE2-EB03962E9B6E}" sibTransId="{BBE47F1B-079A-4072-888A-7B16D5BF4811}"/>
    <dgm:cxn modelId="{A3E308FD-4B83-4E6B-A7EE-CF9D62900D8B}" type="presOf" srcId="{4F1BD2E7-8479-4157-BE2B-A9BF12F996FE}" destId="{875D8F9F-2BFD-45F2-845F-7124E488F5E8}" srcOrd="0" destOrd="0" presId="urn:microsoft.com/office/officeart/2005/8/layout/chevron1"/>
    <dgm:cxn modelId="{3BDCB7FE-3814-40BB-8874-E2EABDFCD168}" type="presOf" srcId="{66834C44-CC43-48DB-A625-6FF1951F3B99}" destId="{4FE79BCC-F5F3-4E4D-8B05-7C77D11CBF88}" srcOrd="0" destOrd="0" presId="urn:microsoft.com/office/officeart/2005/8/layout/chevron1"/>
    <dgm:cxn modelId="{43488FB0-A89E-4ADB-BDCB-57C03131FB21}" type="presParOf" srcId="{4FE79BCC-F5F3-4E4D-8B05-7C77D11CBF88}" destId="{A9ADF210-6832-45E2-BC60-9485F8DC65E7}" srcOrd="0" destOrd="0" presId="urn:microsoft.com/office/officeart/2005/8/layout/chevron1"/>
    <dgm:cxn modelId="{AE7CC225-B659-4769-85D2-22763D299A49}" type="presParOf" srcId="{4FE79BCC-F5F3-4E4D-8B05-7C77D11CBF88}" destId="{321F6ECD-9674-47B7-B1F7-50A4CAE09685}" srcOrd="1" destOrd="0" presId="urn:microsoft.com/office/officeart/2005/8/layout/chevron1"/>
    <dgm:cxn modelId="{2CBE5C2A-FDFE-4BA2-95DB-21701EFDF80E}" type="presParOf" srcId="{4FE79BCC-F5F3-4E4D-8B05-7C77D11CBF88}" destId="{B880FF09-743C-4766-96C0-AE03D19B61C3}" srcOrd="2" destOrd="0" presId="urn:microsoft.com/office/officeart/2005/8/layout/chevron1"/>
    <dgm:cxn modelId="{A55FEC14-7240-470B-B1A7-7B016E9E2ECB}" type="presParOf" srcId="{4FE79BCC-F5F3-4E4D-8B05-7C77D11CBF88}" destId="{EF7CD7AF-5443-4D52-8E2A-0D54E8734D2A}" srcOrd="3" destOrd="0" presId="urn:microsoft.com/office/officeart/2005/8/layout/chevron1"/>
    <dgm:cxn modelId="{85558E3C-025E-49B5-BDA4-C2DAE25D1409}" type="presParOf" srcId="{4FE79BCC-F5F3-4E4D-8B05-7C77D11CBF88}" destId="{416383AB-038A-48BA-92B6-A69A96D0091B}" srcOrd="4" destOrd="0" presId="urn:microsoft.com/office/officeart/2005/8/layout/chevron1"/>
    <dgm:cxn modelId="{1D558E5E-1438-4D24-A878-3AB1F01AFD65}" type="presParOf" srcId="{4FE79BCC-F5F3-4E4D-8B05-7C77D11CBF88}" destId="{5BA7AE4F-E4D0-4DAE-BA63-7B0F5CCE6DB9}" srcOrd="5" destOrd="0" presId="urn:microsoft.com/office/officeart/2005/8/layout/chevron1"/>
    <dgm:cxn modelId="{82B0E1E6-4382-4AAC-B46D-ECEA60B5997E}" type="presParOf" srcId="{4FE79BCC-F5F3-4E4D-8B05-7C77D11CBF88}" destId="{3B5FA6C7-2E84-497B-A4A7-8270E1212096}" srcOrd="6" destOrd="0" presId="urn:microsoft.com/office/officeart/2005/8/layout/chevron1"/>
    <dgm:cxn modelId="{D4E4BB56-CA45-4CEA-A057-AF0D947BF5E5}" type="presParOf" srcId="{4FE79BCC-F5F3-4E4D-8B05-7C77D11CBF88}" destId="{8E059ECC-5712-4039-A7B4-D6C5A2776C98}" srcOrd="7" destOrd="0" presId="urn:microsoft.com/office/officeart/2005/8/layout/chevron1"/>
    <dgm:cxn modelId="{8A0DAE4C-7094-4BD7-A5AB-CBD2C85789D2}" type="presParOf" srcId="{4FE79BCC-F5F3-4E4D-8B05-7C77D11CBF88}" destId="{875D8F9F-2BFD-45F2-845F-7124E488F5E8}"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D6FF1-BCEF-4D83-916C-06E38DB3EE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2ADBF71-79A2-4DAA-B99D-AF19310362DD}">
      <dgm:prSet phldrT="[Text]" custT="1"/>
      <dgm:spPr/>
      <dgm:t>
        <a:bodyPr/>
        <a:lstStyle/>
        <a:p>
          <a:r>
            <a:rPr lang="en-US" sz="1600" b="1" dirty="0"/>
            <a:t>What does the GCREB do?</a:t>
          </a:r>
        </a:p>
      </dgm:t>
    </dgm:pt>
    <dgm:pt modelId="{9A137525-3491-4B0D-BD80-12DB82570A59}" type="parTrans" cxnId="{CF1AD2CE-FFDB-45B6-B5FB-00D0005680CC}">
      <dgm:prSet/>
      <dgm:spPr/>
      <dgm:t>
        <a:bodyPr/>
        <a:lstStyle/>
        <a:p>
          <a:endParaRPr lang="en-US" sz="1600"/>
        </a:p>
      </dgm:t>
    </dgm:pt>
    <dgm:pt modelId="{80E7A890-DC1C-4D87-9B5F-56B0A2269FEB}" type="sibTrans" cxnId="{CF1AD2CE-FFDB-45B6-B5FB-00D0005680CC}">
      <dgm:prSet/>
      <dgm:spPr/>
      <dgm:t>
        <a:bodyPr/>
        <a:lstStyle/>
        <a:p>
          <a:endParaRPr lang="en-US" sz="1600"/>
        </a:p>
      </dgm:t>
    </dgm:pt>
    <dgm:pt modelId="{A248BC2F-490E-48E3-A0E2-525ED37586D1}">
      <dgm:prSet phldrT="[Text]" custT="1"/>
      <dgm:spPr/>
      <dgm:t>
        <a:bodyPr/>
        <a:lstStyle/>
        <a:p>
          <a:r>
            <a:rPr lang="en-US" sz="1600" b="1" dirty="0"/>
            <a:t>Who sits on the GCREB?</a:t>
          </a:r>
        </a:p>
      </dgm:t>
    </dgm:pt>
    <dgm:pt modelId="{ECBAB948-F9DB-4C44-BB0F-109C21DC0922}" type="parTrans" cxnId="{8FF74E14-59DE-4615-AC57-E93747B3199C}">
      <dgm:prSet/>
      <dgm:spPr/>
      <dgm:t>
        <a:bodyPr/>
        <a:lstStyle/>
        <a:p>
          <a:endParaRPr lang="en-US" sz="1600"/>
        </a:p>
      </dgm:t>
    </dgm:pt>
    <dgm:pt modelId="{83CF4AA7-E163-492F-836D-7CF2DF63FA8D}" type="sibTrans" cxnId="{8FF74E14-59DE-4615-AC57-E93747B3199C}">
      <dgm:prSet/>
      <dgm:spPr/>
      <dgm:t>
        <a:bodyPr/>
        <a:lstStyle/>
        <a:p>
          <a:endParaRPr lang="en-US" sz="1600"/>
        </a:p>
      </dgm:t>
    </dgm:pt>
    <dgm:pt modelId="{1B0C484D-499C-43E5-9890-80CA6E80F6B5}">
      <dgm:prSet phldrT="[Text]" custT="1"/>
      <dgm:spPr/>
      <dgm:t>
        <a:bodyPr/>
        <a:lstStyle/>
        <a:p>
          <a:r>
            <a:rPr lang="en-US" sz="1600" b="1" dirty="0"/>
            <a:t>How is the GCREB governed?</a:t>
          </a:r>
        </a:p>
      </dgm:t>
    </dgm:pt>
    <dgm:pt modelId="{1FAFA163-5D46-4E18-A86F-2BB3287A8CCA}" type="parTrans" cxnId="{21380C8E-03C1-49B7-99EA-822B4F43523C}">
      <dgm:prSet/>
      <dgm:spPr/>
      <dgm:t>
        <a:bodyPr/>
        <a:lstStyle/>
        <a:p>
          <a:endParaRPr lang="en-US" sz="1600"/>
        </a:p>
      </dgm:t>
    </dgm:pt>
    <dgm:pt modelId="{D6690858-C033-4CA8-BDDA-599AC872AA01}" type="sibTrans" cxnId="{21380C8E-03C1-49B7-99EA-822B4F43523C}">
      <dgm:prSet/>
      <dgm:spPr/>
      <dgm:t>
        <a:bodyPr/>
        <a:lstStyle/>
        <a:p>
          <a:endParaRPr lang="en-US" sz="1600"/>
        </a:p>
      </dgm:t>
    </dgm:pt>
    <dgm:pt modelId="{9AB75E45-1077-462A-B8C8-0B945E29B327}">
      <dgm:prSet phldrT="[Text]" custT="1"/>
      <dgm:spPr/>
      <dgm:t>
        <a:bodyPr/>
        <a:lstStyle/>
        <a:p>
          <a:r>
            <a:rPr lang="en-US" altLang="en-US" sz="1600" dirty="0"/>
            <a:t>Reviews the </a:t>
          </a:r>
          <a:r>
            <a:rPr lang="en-US" altLang="en-US" sz="1600" b="1" dirty="0"/>
            <a:t>ethical acceptability </a:t>
          </a:r>
          <a:r>
            <a:rPr lang="en-US" altLang="en-US" sz="1600" dirty="0"/>
            <a:t>of all research involving humans conducted within Georgian College’s jurisdiction or under Georgian College’s auspices</a:t>
          </a:r>
          <a:r>
            <a:rPr lang="en-US" altLang="en-US" sz="1600" baseline="30000" dirty="0"/>
            <a:t>1,2</a:t>
          </a:r>
          <a:r>
            <a:rPr lang="en-US" altLang="en-US" sz="1600" dirty="0"/>
            <a:t> </a:t>
          </a:r>
          <a:r>
            <a:rPr lang="en-US" altLang="en-US" sz="1600" b="1" dirty="0"/>
            <a:t>in accordance with TCPS2.</a:t>
          </a:r>
          <a:endParaRPr lang="en-US" sz="1600" b="1" dirty="0"/>
        </a:p>
      </dgm:t>
    </dgm:pt>
    <dgm:pt modelId="{6E0242F4-8B61-4598-934C-FEA0745850DC}" type="parTrans" cxnId="{73BB3A52-B5C8-4DBA-859A-5011499374FB}">
      <dgm:prSet/>
      <dgm:spPr/>
      <dgm:t>
        <a:bodyPr/>
        <a:lstStyle/>
        <a:p>
          <a:endParaRPr lang="en-US" sz="1600"/>
        </a:p>
      </dgm:t>
    </dgm:pt>
    <dgm:pt modelId="{09FFB232-0902-451D-B071-E1FBC329A1B6}" type="sibTrans" cxnId="{73BB3A52-B5C8-4DBA-859A-5011499374FB}">
      <dgm:prSet/>
      <dgm:spPr/>
      <dgm:t>
        <a:bodyPr/>
        <a:lstStyle/>
        <a:p>
          <a:endParaRPr lang="en-US" sz="1600"/>
        </a:p>
      </dgm:t>
    </dgm:pt>
    <dgm:pt modelId="{0D20ED23-73A7-4258-BFB4-921C23F05625}">
      <dgm:prSet phldrT="[Text]" custT="1"/>
      <dgm:spPr/>
      <dgm:t>
        <a:bodyPr/>
        <a:lstStyle/>
        <a:p>
          <a:r>
            <a:rPr lang="en-US" altLang="en-US" sz="1600" b="0" dirty="0"/>
            <a:t>Membership </a:t>
          </a:r>
          <a:r>
            <a:rPr lang="en-US" altLang="en-US" sz="1600" dirty="0"/>
            <a:t>is founded upon the principle that competent research ethics review requires </a:t>
          </a:r>
          <a:r>
            <a:rPr lang="en-US" altLang="en-US" sz="1600" b="1" dirty="0"/>
            <a:t>ethics expertise, multidisciplinary perspective, and REB independence. </a:t>
          </a:r>
          <a:r>
            <a:rPr lang="en-US" altLang="en-US" sz="1600" b="0" dirty="0"/>
            <a:t>GCREB has both Georgian employees and community members.</a:t>
          </a:r>
          <a:endParaRPr lang="en-US" sz="1600" b="0" dirty="0"/>
        </a:p>
      </dgm:t>
    </dgm:pt>
    <dgm:pt modelId="{C53CE9FD-0866-4541-9AC8-9F8813180F06}" type="parTrans" cxnId="{A2CD49B7-1E87-493F-83F6-8652CD1E16D1}">
      <dgm:prSet/>
      <dgm:spPr/>
      <dgm:t>
        <a:bodyPr/>
        <a:lstStyle/>
        <a:p>
          <a:endParaRPr lang="en-US" sz="1600"/>
        </a:p>
      </dgm:t>
    </dgm:pt>
    <dgm:pt modelId="{0CF6402B-3FD3-4CAD-9276-8007082857BB}" type="sibTrans" cxnId="{A2CD49B7-1E87-493F-83F6-8652CD1E16D1}">
      <dgm:prSet/>
      <dgm:spPr/>
      <dgm:t>
        <a:bodyPr/>
        <a:lstStyle/>
        <a:p>
          <a:endParaRPr lang="en-US" sz="1600"/>
        </a:p>
      </dgm:t>
    </dgm:pt>
    <dgm:pt modelId="{6F4BB8F4-6208-47EC-B92B-F324C7D0ED1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t>The GCREB operates at </a:t>
          </a:r>
          <a:r>
            <a:rPr lang="en-US" sz="1600" b="1" dirty="0"/>
            <a:t>arms’-length</a:t>
          </a:r>
          <a:r>
            <a:rPr lang="en-US" sz="1600" b="0" dirty="0"/>
            <a:t> from the college.</a:t>
          </a:r>
        </a:p>
      </dgm:t>
    </dgm:pt>
    <dgm:pt modelId="{55BA870D-2C61-4D2B-A4AC-CEBA8DB6B3F9}" type="parTrans" cxnId="{3B825C95-70DC-4158-8C04-18AFF05FF48A}">
      <dgm:prSet/>
      <dgm:spPr/>
      <dgm:t>
        <a:bodyPr/>
        <a:lstStyle/>
        <a:p>
          <a:endParaRPr lang="en-US" sz="1600"/>
        </a:p>
      </dgm:t>
    </dgm:pt>
    <dgm:pt modelId="{D472CA77-4E1E-4339-9454-3E164EAA7F05}" type="sibTrans" cxnId="{3B825C95-70DC-4158-8C04-18AFF05FF48A}">
      <dgm:prSet/>
      <dgm:spPr/>
      <dgm:t>
        <a:bodyPr/>
        <a:lstStyle/>
        <a:p>
          <a:endParaRPr lang="en-US" sz="1600"/>
        </a:p>
      </dgm:t>
    </dgm:pt>
    <dgm:pt modelId="{29E517F5-BB62-44CA-8B2E-21C9375528AE}">
      <dgm:prSet phldrT="[Text]" custT="1"/>
      <dgm:spPr/>
      <dgm:t>
        <a:bodyPr/>
        <a:lstStyle/>
        <a:p>
          <a:pPr marL="171450" lvl="1" indent="0" defTabSz="711200">
            <a:lnSpc>
              <a:spcPct val="90000"/>
            </a:lnSpc>
            <a:spcBef>
              <a:spcPct val="0"/>
            </a:spcBef>
            <a:spcAft>
              <a:spcPct val="15000"/>
            </a:spcAft>
            <a:buNone/>
          </a:pPr>
          <a:endParaRPr lang="en-US" sz="1600" b="0" dirty="0"/>
        </a:p>
      </dgm:t>
    </dgm:pt>
    <dgm:pt modelId="{A558CFDD-5EF2-4E79-AFF6-131CB7F35FEB}" type="parTrans" cxnId="{C2689EFC-DF53-4C7B-9F30-43AC7AEA07FD}">
      <dgm:prSet/>
      <dgm:spPr/>
      <dgm:t>
        <a:bodyPr/>
        <a:lstStyle/>
        <a:p>
          <a:endParaRPr lang="en-US" sz="1600"/>
        </a:p>
      </dgm:t>
    </dgm:pt>
    <dgm:pt modelId="{B73C8123-CA87-401A-B0D8-06784C0D0D3D}" type="sibTrans" cxnId="{C2689EFC-DF53-4C7B-9F30-43AC7AEA07FD}">
      <dgm:prSet/>
      <dgm:spPr/>
      <dgm:t>
        <a:bodyPr/>
        <a:lstStyle/>
        <a:p>
          <a:endParaRPr lang="en-US" sz="1600"/>
        </a:p>
      </dgm:t>
    </dgm:pt>
    <dgm:pt modelId="{2D2615A7-0D46-474D-BEBE-D36405B773F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t>The </a:t>
          </a:r>
          <a:r>
            <a:rPr lang="en-US" sz="1600" b="1" dirty="0"/>
            <a:t>REB Board Chair </a:t>
          </a:r>
          <a:r>
            <a:rPr lang="en-US" sz="1600" b="0" dirty="0"/>
            <a:t>presided over the board for a two-year term, which can be renewed no more than one time.</a:t>
          </a:r>
        </a:p>
      </dgm:t>
    </dgm:pt>
    <dgm:pt modelId="{143E2E24-D17A-4BF4-BD26-9F3A83F54C35}" type="parTrans" cxnId="{7AD71C18-F96C-4539-BD20-468EFE758158}">
      <dgm:prSet/>
      <dgm:spPr/>
      <dgm:t>
        <a:bodyPr/>
        <a:lstStyle/>
        <a:p>
          <a:endParaRPr lang="en-CA"/>
        </a:p>
      </dgm:t>
    </dgm:pt>
    <dgm:pt modelId="{A1B331F1-23A7-47B2-8AF3-5099FE7DE95D}" type="sibTrans" cxnId="{7AD71C18-F96C-4539-BD20-468EFE758158}">
      <dgm:prSet/>
      <dgm:spPr/>
      <dgm:t>
        <a:bodyPr/>
        <a:lstStyle/>
        <a:p>
          <a:endParaRPr lang="en-CA"/>
        </a:p>
      </dgm:t>
    </dgm:pt>
    <dgm:pt modelId="{7025DC7D-3B05-446D-88C1-C84BC4A68FDA}" type="pres">
      <dgm:prSet presAssocID="{902D6FF1-BCEF-4D83-916C-06E38DB3EEFE}" presName="linear" presStyleCnt="0">
        <dgm:presLayoutVars>
          <dgm:dir/>
          <dgm:animLvl val="lvl"/>
          <dgm:resizeHandles val="exact"/>
        </dgm:presLayoutVars>
      </dgm:prSet>
      <dgm:spPr/>
    </dgm:pt>
    <dgm:pt modelId="{968CE369-CA15-414E-B8DF-82E638D88CF8}" type="pres">
      <dgm:prSet presAssocID="{42ADBF71-79A2-4DAA-B99D-AF19310362DD}" presName="parentLin" presStyleCnt="0"/>
      <dgm:spPr/>
    </dgm:pt>
    <dgm:pt modelId="{9B92A3DD-DE3E-4266-8DC2-379BF92D2416}" type="pres">
      <dgm:prSet presAssocID="{42ADBF71-79A2-4DAA-B99D-AF19310362DD}" presName="parentLeftMargin" presStyleLbl="node1" presStyleIdx="0" presStyleCnt="3"/>
      <dgm:spPr/>
    </dgm:pt>
    <dgm:pt modelId="{5D29F83C-D2C8-4D6D-9C8B-949A66FCAAA9}" type="pres">
      <dgm:prSet presAssocID="{42ADBF71-79A2-4DAA-B99D-AF19310362DD}" presName="parentText" presStyleLbl="node1" presStyleIdx="0" presStyleCnt="3">
        <dgm:presLayoutVars>
          <dgm:chMax val="0"/>
          <dgm:bulletEnabled val="1"/>
        </dgm:presLayoutVars>
      </dgm:prSet>
      <dgm:spPr/>
    </dgm:pt>
    <dgm:pt modelId="{1D320098-BC00-47CD-9CE7-45E62A4DA49C}" type="pres">
      <dgm:prSet presAssocID="{42ADBF71-79A2-4DAA-B99D-AF19310362DD}" presName="negativeSpace" presStyleCnt="0"/>
      <dgm:spPr/>
    </dgm:pt>
    <dgm:pt modelId="{1199C0FE-4C49-413D-B15E-E0D4FCA55F03}" type="pres">
      <dgm:prSet presAssocID="{42ADBF71-79A2-4DAA-B99D-AF19310362DD}" presName="childText" presStyleLbl="conFgAcc1" presStyleIdx="0" presStyleCnt="3">
        <dgm:presLayoutVars>
          <dgm:bulletEnabled val="1"/>
        </dgm:presLayoutVars>
      </dgm:prSet>
      <dgm:spPr/>
    </dgm:pt>
    <dgm:pt modelId="{61624D8F-C9B6-4A80-B647-44F285C6937C}" type="pres">
      <dgm:prSet presAssocID="{80E7A890-DC1C-4D87-9B5F-56B0A2269FEB}" presName="spaceBetweenRectangles" presStyleCnt="0"/>
      <dgm:spPr/>
    </dgm:pt>
    <dgm:pt modelId="{3AAD34AF-9692-43BA-8C75-74797F23D1E1}" type="pres">
      <dgm:prSet presAssocID="{A248BC2F-490E-48E3-A0E2-525ED37586D1}" presName="parentLin" presStyleCnt="0"/>
      <dgm:spPr/>
    </dgm:pt>
    <dgm:pt modelId="{2A5D65C3-4F08-4687-8AFA-A9DF639E1593}" type="pres">
      <dgm:prSet presAssocID="{A248BC2F-490E-48E3-A0E2-525ED37586D1}" presName="parentLeftMargin" presStyleLbl="node1" presStyleIdx="0" presStyleCnt="3"/>
      <dgm:spPr/>
    </dgm:pt>
    <dgm:pt modelId="{A072F4D2-2FF5-431E-8855-D37CDCCFA7DE}" type="pres">
      <dgm:prSet presAssocID="{A248BC2F-490E-48E3-A0E2-525ED37586D1}" presName="parentText" presStyleLbl="node1" presStyleIdx="1" presStyleCnt="3">
        <dgm:presLayoutVars>
          <dgm:chMax val="0"/>
          <dgm:bulletEnabled val="1"/>
        </dgm:presLayoutVars>
      </dgm:prSet>
      <dgm:spPr/>
    </dgm:pt>
    <dgm:pt modelId="{BDC23115-BBDA-47E5-8B25-D11A2379A6C3}" type="pres">
      <dgm:prSet presAssocID="{A248BC2F-490E-48E3-A0E2-525ED37586D1}" presName="negativeSpace" presStyleCnt="0"/>
      <dgm:spPr/>
    </dgm:pt>
    <dgm:pt modelId="{165D4BD1-37C8-46AE-8390-BF60EC580B5E}" type="pres">
      <dgm:prSet presAssocID="{A248BC2F-490E-48E3-A0E2-525ED37586D1}" presName="childText" presStyleLbl="conFgAcc1" presStyleIdx="1" presStyleCnt="3">
        <dgm:presLayoutVars>
          <dgm:bulletEnabled val="1"/>
        </dgm:presLayoutVars>
      </dgm:prSet>
      <dgm:spPr/>
    </dgm:pt>
    <dgm:pt modelId="{D8E73BC9-B0A0-463C-8800-75BB0B9352A3}" type="pres">
      <dgm:prSet presAssocID="{83CF4AA7-E163-492F-836D-7CF2DF63FA8D}" presName="spaceBetweenRectangles" presStyleCnt="0"/>
      <dgm:spPr/>
    </dgm:pt>
    <dgm:pt modelId="{FC742385-20FC-4B5F-B606-B979A851B158}" type="pres">
      <dgm:prSet presAssocID="{1B0C484D-499C-43E5-9890-80CA6E80F6B5}" presName="parentLin" presStyleCnt="0"/>
      <dgm:spPr/>
    </dgm:pt>
    <dgm:pt modelId="{2BE35FCC-7D78-4C59-9EC9-9B705EA75061}" type="pres">
      <dgm:prSet presAssocID="{1B0C484D-499C-43E5-9890-80CA6E80F6B5}" presName="parentLeftMargin" presStyleLbl="node1" presStyleIdx="1" presStyleCnt="3"/>
      <dgm:spPr/>
    </dgm:pt>
    <dgm:pt modelId="{BE6E4BF8-E666-4922-AAEA-C159907FB3EE}" type="pres">
      <dgm:prSet presAssocID="{1B0C484D-499C-43E5-9890-80CA6E80F6B5}" presName="parentText" presStyleLbl="node1" presStyleIdx="2" presStyleCnt="3">
        <dgm:presLayoutVars>
          <dgm:chMax val="0"/>
          <dgm:bulletEnabled val="1"/>
        </dgm:presLayoutVars>
      </dgm:prSet>
      <dgm:spPr/>
    </dgm:pt>
    <dgm:pt modelId="{8F78A70B-D2FF-4691-88D4-193104F887A9}" type="pres">
      <dgm:prSet presAssocID="{1B0C484D-499C-43E5-9890-80CA6E80F6B5}" presName="negativeSpace" presStyleCnt="0"/>
      <dgm:spPr/>
    </dgm:pt>
    <dgm:pt modelId="{0CC366A5-639A-4F76-B3D6-8CBEF8BED2C4}" type="pres">
      <dgm:prSet presAssocID="{1B0C484D-499C-43E5-9890-80CA6E80F6B5}" presName="childText" presStyleLbl="conFgAcc1" presStyleIdx="2" presStyleCnt="3">
        <dgm:presLayoutVars>
          <dgm:bulletEnabled val="1"/>
        </dgm:presLayoutVars>
      </dgm:prSet>
      <dgm:spPr/>
    </dgm:pt>
  </dgm:ptLst>
  <dgm:cxnLst>
    <dgm:cxn modelId="{8FF74E14-59DE-4615-AC57-E93747B3199C}" srcId="{902D6FF1-BCEF-4D83-916C-06E38DB3EEFE}" destId="{A248BC2F-490E-48E3-A0E2-525ED37586D1}" srcOrd="1" destOrd="0" parTransId="{ECBAB948-F9DB-4C44-BB0F-109C21DC0922}" sibTransId="{83CF4AA7-E163-492F-836D-7CF2DF63FA8D}"/>
    <dgm:cxn modelId="{7AD71C18-F96C-4539-BD20-468EFE758158}" srcId="{1B0C484D-499C-43E5-9890-80CA6E80F6B5}" destId="{2D2615A7-0D46-474D-BEBE-D36405B773F9}" srcOrd="1" destOrd="0" parTransId="{143E2E24-D17A-4BF4-BD26-9F3A83F54C35}" sibTransId="{A1B331F1-23A7-47B2-8AF3-5099FE7DE95D}"/>
    <dgm:cxn modelId="{20B3202C-EBA0-48F1-A976-DBDAEB23DCBB}" type="presOf" srcId="{902D6FF1-BCEF-4D83-916C-06E38DB3EEFE}" destId="{7025DC7D-3B05-446D-88C1-C84BC4A68FDA}" srcOrd="0" destOrd="0" presId="urn:microsoft.com/office/officeart/2005/8/layout/list1"/>
    <dgm:cxn modelId="{F199F232-39E9-4D3F-A4A2-A34655E49837}" type="presOf" srcId="{9AB75E45-1077-462A-B8C8-0B945E29B327}" destId="{1199C0FE-4C49-413D-B15E-E0D4FCA55F03}" srcOrd="0" destOrd="0" presId="urn:microsoft.com/office/officeart/2005/8/layout/list1"/>
    <dgm:cxn modelId="{A0ADC03B-2B3A-4C50-B30F-2F9CC068D13F}" type="presOf" srcId="{1B0C484D-499C-43E5-9890-80CA6E80F6B5}" destId="{BE6E4BF8-E666-4922-AAEA-C159907FB3EE}" srcOrd="1" destOrd="0" presId="urn:microsoft.com/office/officeart/2005/8/layout/list1"/>
    <dgm:cxn modelId="{DD885250-60CD-4986-B7F6-451F8E1E1C27}" type="presOf" srcId="{29E517F5-BB62-44CA-8B2E-21C9375528AE}" destId="{0CC366A5-639A-4F76-B3D6-8CBEF8BED2C4}" srcOrd="0" destOrd="2" presId="urn:microsoft.com/office/officeart/2005/8/layout/list1"/>
    <dgm:cxn modelId="{1EABAB50-3F84-4C16-B3F4-E80EC6487052}" type="presOf" srcId="{42ADBF71-79A2-4DAA-B99D-AF19310362DD}" destId="{5D29F83C-D2C8-4D6D-9C8B-949A66FCAAA9}" srcOrd="1" destOrd="0" presId="urn:microsoft.com/office/officeart/2005/8/layout/list1"/>
    <dgm:cxn modelId="{73BB3A52-B5C8-4DBA-859A-5011499374FB}" srcId="{42ADBF71-79A2-4DAA-B99D-AF19310362DD}" destId="{9AB75E45-1077-462A-B8C8-0B945E29B327}" srcOrd="0" destOrd="0" parTransId="{6E0242F4-8B61-4598-934C-FEA0745850DC}" sibTransId="{09FFB232-0902-451D-B071-E1FBC329A1B6}"/>
    <dgm:cxn modelId="{F1CC5F7B-ECD8-4FF2-8234-9D009F9131CA}" type="presOf" srcId="{0D20ED23-73A7-4258-BFB4-921C23F05625}" destId="{165D4BD1-37C8-46AE-8390-BF60EC580B5E}" srcOrd="0" destOrd="0" presId="urn:microsoft.com/office/officeart/2005/8/layout/list1"/>
    <dgm:cxn modelId="{E7AFA689-E80A-4249-AA4C-A3D49629DF72}" type="presOf" srcId="{A248BC2F-490E-48E3-A0E2-525ED37586D1}" destId="{A072F4D2-2FF5-431E-8855-D37CDCCFA7DE}" srcOrd="1" destOrd="0" presId="urn:microsoft.com/office/officeart/2005/8/layout/list1"/>
    <dgm:cxn modelId="{21380C8E-03C1-49B7-99EA-822B4F43523C}" srcId="{902D6FF1-BCEF-4D83-916C-06E38DB3EEFE}" destId="{1B0C484D-499C-43E5-9890-80CA6E80F6B5}" srcOrd="2" destOrd="0" parTransId="{1FAFA163-5D46-4E18-A86F-2BB3287A8CCA}" sibTransId="{D6690858-C033-4CA8-BDDA-599AC872AA01}"/>
    <dgm:cxn modelId="{724E6791-0107-468F-89A5-526846BAC834}" type="presOf" srcId="{42ADBF71-79A2-4DAA-B99D-AF19310362DD}" destId="{9B92A3DD-DE3E-4266-8DC2-379BF92D2416}" srcOrd="0" destOrd="0" presId="urn:microsoft.com/office/officeart/2005/8/layout/list1"/>
    <dgm:cxn modelId="{3B825C95-70DC-4158-8C04-18AFF05FF48A}" srcId="{1B0C484D-499C-43E5-9890-80CA6E80F6B5}" destId="{6F4BB8F4-6208-47EC-B92B-F324C7D0ED11}" srcOrd="0" destOrd="0" parTransId="{55BA870D-2C61-4D2B-A4AC-CEBA8DB6B3F9}" sibTransId="{D472CA77-4E1E-4339-9454-3E164EAA7F05}"/>
    <dgm:cxn modelId="{A88A48AC-0B6E-4B5C-B442-46B162DCD692}" type="presOf" srcId="{6F4BB8F4-6208-47EC-B92B-F324C7D0ED11}" destId="{0CC366A5-639A-4F76-B3D6-8CBEF8BED2C4}" srcOrd="0" destOrd="0" presId="urn:microsoft.com/office/officeart/2005/8/layout/list1"/>
    <dgm:cxn modelId="{4490F6AD-80D4-4613-BF3B-E4C106F0D036}" type="presOf" srcId="{2D2615A7-0D46-474D-BEBE-D36405B773F9}" destId="{0CC366A5-639A-4F76-B3D6-8CBEF8BED2C4}" srcOrd="0" destOrd="1" presId="urn:microsoft.com/office/officeart/2005/8/layout/list1"/>
    <dgm:cxn modelId="{5F781DB6-B59B-4AEE-B0E7-F12955055993}" type="presOf" srcId="{A248BC2F-490E-48E3-A0E2-525ED37586D1}" destId="{2A5D65C3-4F08-4687-8AFA-A9DF639E1593}" srcOrd="0" destOrd="0" presId="urn:microsoft.com/office/officeart/2005/8/layout/list1"/>
    <dgm:cxn modelId="{A2CD49B7-1E87-493F-83F6-8652CD1E16D1}" srcId="{A248BC2F-490E-48E3-A0E2-525ED37586D1}" destId="{0D20ED23-73A7-4258-BFB4-921C23F05625}" srcOrd="0" destOrd="0" parTransId="{C53CE9FD-0866-4541-9AC8-9F8813180F06}" sibTransId="{0CF6402B-3FD3-4CAD-9276-8007082857BB}"/>
    <dgm:cxn modelId="{CF1AD2CE-FFDB-45B6-B5FB-00D0005680CC}" srcId="{902D6FF1-BCEF-4D83-916C-06E38DB3EEFE}" destId="{42ADBF71-79A2-4DAA-B99D-AF19310362DD}" srcOrd="0" destOrd="0" parTransId="{9A137525-3491-4B0D-BD80-12DB82570A59}" sibTransId="{80E7A890-DC1C-4D87-9B5F-56B0A2269FEB}"/>
    <dgm:cxn modelId="{EEE125F4-7D9D-402A-8281-E5C77CC24C29}" type="presOf" srcId="{1B0C484D-499C-43E5-9890-80CA6E80F6B5}" destId="{2BE35FCC-7D78-4C59-9EC9-9B705EA75061}" srcOrd="0" destOrd="0" presId="urn:microsoft.com/office/officeart/2005/8/layout/list1"/>
    <dgm:cxn modelId="{C2689EFC-DF53-4C7B-9F30-43AC7AEA07FD}" srcId="{1B0C484D-499C-43E5-9890-80CA6E80F6B5}" destId="{29E517F5-BB62-44CA-8B2E-21C9375528AE}" srcOrd="2" destOrd="0" parTransId="{A558CFDD-5EF2-4E79-AFF6-131CB7F35FEB}" sibTransId="{B73C8123-CA87-401A-B0D8-06784C0D0D3D}"/>
    <dgm:cxn modelId="{9E6FA69D-912E-4A25-90C2-4696003D92D8}" type="presParOf" srcId="{7025DC7D-3B05-446D-88C1-C84BC4A68FDA}" destId="{968CE369-CA15-414E-B8DF-82E638D88CF8}" srcOrd="0" destOrd="0" presId="urn:microsoft.com/office/officeart/2005/8/layout/list1"/>
    <dgm:cxn modelId="{688F4FCD-D603-4094-ADEE-FE2AACDDE397}" type="presParOf" srcId="{968CE369-CA15-414E-B8DF-82E638D88CF8}" destId="{9B92A3DD-DE3E-4266-8DC2-379BF92D2416}" srcOrd="0" destOrd="0" presId="urn:microsoft.com/office/officeart/2005/8/layout/list1"/>
    <dgm:cxn modelId="{0EA37E7C-D3FA-4DBA-9721-7C941063D365}" type="presParOf" srcId="{968CE369-CA15-414E-B8DF-82E638D88CF8}" destId="{5D29F83C-D2C8-4D6D-9C8B-949A66FCAAA9}" srcOrd="1" destOrd="0" presId="urn:microsoft.com/office/officeart/2005/8/layout/list1"/>
    <dgm:cxn modelId="{B42ACA97-2D3C-4621-8CDF-5A4A0FAEB1B4}" type="presParOf" srcId="{7025DC7D-3B05-446D-88C1-C84BC4A68FDA}" destId="{1D320098-BC00-47CD-9CE7-45E62A4DA49C}" srcOrd="1" destOrd="0" presId="urn:microsoft.com/office/officeart/2005/8/layout/list1"/>
    <dgm:cxn modelId="{DBDF7404-3040-4A44-AC00-F7534ED5232C}" type="presParOf" srcId="{7025DC7D-3B05-446D-88C1-C84BC4A68FDA}" destId="{1199C0FE-4C49-413D-B15E-E0D4FCA55F03}" srcOrd="2" destOrd="0" presId="urn:microsoft.com/office/officeart/2005/8/layout/list1"/>
    <dgm:cxn modelId="{95FDFF19-DB4D-4DCC-B3C0-B49866DFDC2B}" type="presParOf" srcId="{7025DC7D-3B05-446D-88C1-C84BC4A68FDA}" destId="{61624D8F-C9B6-4A80-B647-44F285C6937C}" srcOrd="3" destOrd="0" presId="urn:microsoft.com/office/officeart/2005/8/layout/list1"/>
    <dgm:cxn modelId="{47E7A386-4C6F-4F73-BD12-BC4C21A5D222}" type="presParOf" srcId="{7025DC7D-3B05-446D-88C1-C84BC4A68FDA}" destId="{3AAD34AF-9692-43BA-8C75-74797F23D1E1}" srcOrd="4" destOrd="0" presId="urn:microsoft.com/office/officeart/2005/8/layout/list1"/>
    <dgm:cxn modelId="{0EBC7BF1-494A-4526-A5F6-13E3FB4119CC}" type="presParOf" srcId="{3AAD34AF-9692-43BA-8C75-74797F23D1E1}" destId="{2A5D65C3-4F08-4687-8AFA-A9DF639E1593}" srcOrd="0" destOrd="0" presId="urn:microsoft.com/office/officeart/2005/8/layout/list1"/>
    <dgm:cxn modelId="{A63D3665-6A67-4F21-BFBD-2A7D16EE8E1A}" type="presParOf" srcId="{3AAD34AF-9692-43BA-8C75-74797F23D1E1}" destId="{A072F4D2-2FF5-431E-8855-D37CDCCFA7DE}" srcOrd="1" destOrd="0" presId="urn:microsoft.com/office/officeart/2005/8/layout/list1"/>
    <dgm:cxn modelId="{01DF9BAA-43AB-4FE7-B38B-0D85DD9DEBAA}" type="presParOf" srcId="{7025DC7D-3B05-446D-88C1-C84BC4A68FDA}" destId="{BDC23115-BBDA-47E5-8B25-D11A2379A6C3}" srcOrd="5" destOrd="0" presId="urn:microsoft.com/office/officeart/2005/8/layout/list1"/>
    <dgm:cxn modelId="{9171B8E5-31ED-4208-8B3A-BFD055CCEB73}" type="presParOf" srcId="{7025DC7D-3B05-446D-88C1-C84BC4A68FDA}" destId="{165D4BD1-37C8-46AE-8390-BF60EC580B5E}" srcOrd="6" destOrd="0" presId="urn:microsoft.com/office/officeart/2005/8/layout/list1"/>
    <dgm:cxn modelId="{105DE509-96A6-430A-A901-61F85D9073A5}" type="presParOf" srcId="{7025DC7D-3B05-446D-88C1-C84BC4A68FDA}" destId="{D8E73BC9-B0A0-463C-8800-75BB0B9352A3}" srcOrd="7" destOrd="0" presId="urn:microsoft.com/office/officeart/2005/8/layout/list1"/>
    <dgm:cxn modelId="{764BE17C-3A94-43C7-AD97-ACEC40F9046E}" type="presParOf" srcId="{7025DC7D-3B05-446D-88C1-C84BC4A68FDA}" destId="{FC742385-20FC-4B5F-B606-B979A851B158}" srcOrd="8" destOrd="0" presId="urn:microsoft.com/office/officeart/2005/8/layout/list1"/>
    <dgm:cxn modelId="{70409188-B7AF-4223-B901-D8B12C9DEB0F}" type="presParOf" srcId="{FC742385-20FC-4B5F-B606-B979A851B158}" destId="{2BE35FCC-7D78-4C59-9EC9-9B705EA75061}" srcOrd="0" destOrd="0" presId="urn:microsoft.com/office/officeart/2005/8/layout/list1"/>
    <dgm:cxn modelId="{C6BC6148-91AB-41F7-90A9-5E5B717F3142}" type="presParOf" srcId="{FC742385-20FC-4B5F-B606-B979A851B158}" destId="{BE6E4BF8-E666-4922-AAEA-C159907FB3EE}" srcOrd="1" destOrd="0" presId="urn:microsoft.com/office/officeart/2005/8/layout/list1"/>
    <dgm:cxn modelId="{90CFB280-4213-4348-A9FE-2A06E3489475}" type="presParOf" srcId="{7025DC7D-3B05-446D-88C1-C84BC4A68FDA}" destId="{8F78A70B-D2FF-4691-88D4-193104F887A9}" srcOrd="9" destOrd="0" presId="urn:microsoft.com/office/officeart/2005/8/layout/list1"/>
    <dgm:cxn modelId="{525C92B8-0B96-4286-96B9-6BFF401DE8AD}" type="presParOf" srcId="{7025DC7D-3B05-446D-88C1-C84BC4A68FDA}" destId="{0CC366A5-639A-4F76-B3D6-8CBEF8BED2C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B06A1-B7A7-4DC1-9E03-2FC8D5FBDEA4}"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US"/>
        </a:p>
      </dgm:t>
    </dgm:pt>
    <dgm:pt modelId="{41E64F4B-70C1-462F-B21B-CDEFABDA3D54}">
      <dgm:prSet custT="1"/>
      <dgm:spPr/>
      <dgm:t>
        <a:bodyPr/>
        <a:lstStyle/>
        <a:p>
          <a:pPr rtl="0"/>
          <a:r>
            <a:rPr lang="en-US" sz="1600" baseline="0" dirty="0">
              <a:solidFill>
                <a:schemeClr val="tx1"/>
              </a:solidFill>
            </a:rPr>
            <a:t>Use the information to provide advice, diagnosis, identification of appropriate interventions, or general advice for a client;</a:t>
          </a:r>
          <a:endParaRPr lang="en-CA" sz="1600" dirty="0">
            <a:solidFill>
              <a:schemeClr val="tx1"/>
            </a:solidFill>
          </a:endParaRPr>
        </a:p>
      </dgm:t>
    </dgm:pt>
    <dgm:pt modelId="{B916B861-F225-47B7-99D9-00109C26AFD0}" type="parTrans" cxnId="{6048F0CB-704E-441A-9974-9E8A8C5210B3}">
      <dgm:prSet/>
      <dgm:spPr/>
      <dgm:t>
        <a:bodyPr/>
        <a:lstStyle/>
        <a:p>
          <a:endParaRPr lang="en-US"/>
        </a:p>
      </dgm:t>
    </dgm:pt>
    <dgm:pt modelId="{2DE9BC7E-EA52-40E6-9236-7610FFB598FC}" type="sibTrans" cxnId="{6048F0CB-704E-441A-9974-9E8A8C5210B3}">
      <dgm:prSet/>
      <dgm:spPr/>
      <dgm:t>
        <a:bodyPr/>
        <a:lstStyle/>
        <a:p>
          <a:endParaRPr lang="en-US"/>
        </a:p>
      </dgm:t>
    </dgm:pt>
    <dgm:pt modelId="{B5573E67-A3B7-4E4E-A099-DF7F5D66C41F}">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33F48"/>
              </a:solidFill>
            </a:rPr>
            <a:t>Develop skills which are considered standard practice within a profession (e.g. observation, assessment, intervention, evaluation, auditing);</a:t>
          </a:r>
          <a:endParaRPr lang="en-US" sz="1600" dirty="0">
            <a:solidFill>
              <a:srgbClr val="333F48"/>
            </a:solidFill>
          </a:endParaRPr>
        </a:p>
      </dgm:t>
    </dgm:pt>
    <dgm:pt modelId="{BFF1A5D6-EE57-49FF-8C71-5B8CD22110FE}" type="parTrans" cxnId="{A23C1BB1-398F-4333-85DC-81E95D61FEAB}">
      <dgm:prSet/>
      <dgm:spPr/>
      <dgm:t>
        <a:bodyPr/>
        <a:lstStyle/>
        <a:p>
          <a:endParaRPr lang="en-US"/>
        </a:p>
      </dgm:t>
    </dgm:pt>
    <dgm:pt modelId="{8FE66D88-E802-4804-B6E9-926E6A451B34}" type="sibTrans" cxnId="{A23C1BB1-398F-4333-85DC-81E95D61FEAB}">
      <dgm:prSet/>
      <dgm:spPr/>
      <dgm:t>
        <a:bodyPr/>
        <a:lstStyle/>
        <a:p>
          <a:endParaRPr lang="en-US"/>
        </a:p>
      </dgm:t>
    </dgm:pt>
    <dgm:pt modelId="{EB739423-3DF2-40B7-862F-3AA254EF4562}">
      <dgm:prSet custT="1"/>
      <dgm:spPr/>
      <dgm:t>
        <a:bodyPr/>
        <a:lstStyle/>
        <a:p>
          <a:pPr rtl="0"/>
          <a:r>
            <a:rPr lang="en-US" sz="1600" baseline="0" dirty="0">
              <a:solidFill>
                <a:srgbClr val="333F48"/>
              </a:solidFill>
            </a:rPr>
            <a:t>Collect information as part of the normal relationship between a student and the participants (e.g. classroom teacher and students, nurse and patient, lawyer and client); or</a:t>
          </a:r>
          <a:endParaRPr lang="en-CA" sz="1600" dirty="0">
            <a:solidFill>
              <a:srgbClr val="333F48"/>
            </a:solidFill>
          </a:endParaRPr>
        </a:p>
      </dgm:t>
    </dgm:pt>
    <dgm:pt modelId="{44AB3F7C-31BC-479D-A68B-7EA34C68648F}" type="parTrans" cxnId="{67C15656-1649-45B9-90FF-F35E5F21559C}">
      <dgm:prSet/>
      <dgm:spPr/>
      <dgm:t>
        <a:bodyPr/>
        <a:lstStyle/>
        <a:p>
          <a:endParaRPr lang="en-US"/>
        </a:p>
      </dgm:t>
    </dgm:pt>
    <dgm:pt modelId="{790F8EF8-D678-4FD7-9765-CE217E8AC4E3}" type="sibTrans" cxnId="{67C15656-1649-45B9-90FF-F35E5F21559C}">
      <dgm:prSet/>
      <dgm:spPr/>
      <dgm:t>
        <a:bodyPr/>
        <a:lstStyle/>
        <a:p>
          <a:endParaRPr lang="en-US"/>
        </a:p>
      </dgm:t>
    </dgm:pt>
    <dgm:pt modelId="{EB679C86-BFEB-4A17-A9C3-032B06AE985A}">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aseline="0" dirty="0">
              <a:solidFill>
                <a:srgbClr val="333F48"/>
              </a:solidFill>
            </a:rPr>
            <a:t>Teach about the design, conduct and process of research using fictional or previously deidentified practice data.</a:t>
          </a:r>
          <a:endParaRPr lang="en-US" sz="1600" dirty="0">
            <a:solidFill>
              <a:srgbClr val="333F48"/>
            </a:solidFill>
          </a:endParaRPr>
        </a:p>
      </dgm:t>
    </dgm:pt>
    <dgm:pt modelId="{98991CCF-BC73-4B13-A75F-FD8BA15C36E4}" type="sibTrans" cxnId="{DA2D3BAA-6D36-496D-8747-3CB8C9CBBF88}">
      <dgm:prSet/>
      <dgm:spPr/>
      <dgm:t>
        <a:bodyPr/>
        <a:lstStyle/>
        <a:p>
          <a:endParaRPr lang="en-US"/>
        </a:p>
      </dgm:t>
    </dgm:pt>
    <dgm:pt modelId="{9E3153C1-248A-4DB6-8248-823FFBBF7ABD}" type="parTrans" cxnId="{DA2D3BAA-6D36-496D-8747-3CB8C9CBBF88}">
      <dgm:prSet/>
      <dgm:spPr/>
      <dgm:t>
        <a:bodyPr/>
        <a:lstStyle/>
        <a:p>
          <a:endParaRPr lang="en-US"/>
        </a:p>
      </dgm:t>
    </dgm:pt>
    <dgm:pt modelId="{9EFAF78F-C337-4475-B3AD-B984D175D06F}" type="pres">
      <dgm:prSet presAssocID="{998B06A1-B7A7-4DC1-9E03-2FC8D5FBDEA4}" presName="linear" presStyleCnt="0">
        <dgm:presLayoutVars>
          <dgm:dir/>
          <dgm:resizeHandles val="exact"/>
        </dgm:presLayoutVars>
      </dgm:prSet>
      <dgm:spPr/>
    </dgm:pt>
    <dgm:pt modelId="{A5961F26-B758-4FC3-AC64-888BB212142E}" type="pres">
      <dgm:prSet presAssocID="{41E64F4B-70C1-462F-B21B-CDEFABDA3D54}" presName="comp" presStyleCnt="0"/>
      <dgm:spPr/>
    </dgm:pt>
    <dgm:pt modelId="{842F6076-85D5-4F06-9233-EDEA8889F8F8}" type="pres">
      <dgm:prSet presAssocID="{41E64F4B-70C1-462F-B21B-CDEFABDA3D54}" presName="box" presStyleLbl="node1" presStyleIdx="0" presStyleCnt="4"/>
      <dgm:spPr/>
    </dgm:pt>
    <dgm:pt modelId="{C21AE743-D6F7-4AFE-A1DA-C85D1F6FF4FF}" type="pres">
      <dgm:prSet presAssocID="{41E64F4B-70C1-462F-B21B-CDEFABDA3D54}"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pt>
    <dgm:pt modelId="{2AC795B8-4B53-4D0F-8B4D-93AC9478749F}" type="pres">
      <dgm:prSet presAssocID="{41E64F4B-70C1-462F-B21B-CDEFABDA3D54}" presName="text" presStyleLbl="node1" presStyleIdx="0" presStyleCnt="4">
        <dgm:presLayoutVars>
          <dgm:bulletEnabled val="1"/>
        </dgm:presLayoutVars>
      </dgm:prSet>
      <dgm:spPr/>
    </dgm:pt>
    <dgm:pt modelId="{5A3F90DA-4758-408C-BFDE-92FF3422AE74}" type="pres">
      <dgm:prSet presAssocID="{2DE9BC7E-EA52-40E6-9236-7610FFB598FC}" presName="spacer" presStyleCnt="0"/>
      <dgm:spPr/>
    </dgm:pt>
    <dgm:pt modelId="{2C77E568-04A5-4A1E-929F-F51CE8847F6D}" type="pres">
      <dgm:prSet presAssocID="{B5573E67-A3B7-4E4E-A099-DF7F5D66C41F}" presName="comp" presStyleCnt="0"/>
      <dgm:spPr/>
    </dgm:pt>
    <dgm:pt modelId="{FFECCF90-540A-4FCC-A716-7A905CBC8286}" type="pres">
      <dgm:prSet presAssocID="{B5573E67-A3B7-4E4E-A099-DF7F5D66C41F}" presName="box" presStyleLbl="node1" presStyleIdx="1" presStyleCnt="4"/>
      <dgm:spPr/>
    </dgm:pt>
    <dgm:pt modelId="{281EBE5F-DEFD-464E-8ABC-9A600AED2487}" type="pres">
      <dgm:prSet presAssocID="{B5573E67-A3B7-4E4E-A099-DF7F5D66C41F}"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31465761-CFB0-4727-B1D0-C7BBB30BCF5B}" type="pres">
      <dgm:prSet presAssocID="{B5573E67-A3B7-4E4E-A099-DF7F5D66C41F}" presName="text" presStyleLbl="node1" presStyleIdx="1" presStyleCnt="4">
        <dgm:presLayoutVars>
          <dgm:bulletEnabled val="1"/>
        </dgm:presLayoutVars>
      </dgm:prSet>
      <dgm:spPr/>
    </dgm:pt>
    <dgm:pt modelId="{1D7C8745-4683-4620-AAF8-5815C8F5B1A0}" type="pres">
      <dgm:prSet presAssocID="{8FE66D88-E802-4804-B6E9-926E6A451B34}" presName="spacer" presStyleCnt="0"/>
      <dgm:spPr/>
    </dgm:pt>
    <dgm:pt modelId="{E6662C56-577D-404A-93DA-F013EBDA7329}" type="pres">
      <dgm:prSet presAssocID="{EB739423-3DF2-40B7-862F-3AA254EF4562}" presName="comp" presStyleCnt="0"/>
      <dgm:spPr/>
    </dgm:pt>
    <dgm:pt modelId="{296591DC-DF62-45BC-972E-4D6F3B353C6D}" type="pres">
      <dgm:prSet presAssocID="{EB739423-3DF2-40B7-862F-3AA254EF4562}" presName="box" presStyleLbl="node1" presStyleIdx="2" presStyleCnt="4"/>
      <dgm:spPr/>
    </dgm:pt>
    <dgm:pt modelId="{116601F5-D42F-4239-91F6-508E04A13D3E}" type="pres">
      <dgm:prSet presAssocID="{EB739423-3DF2-40B7-862F-3AA254EF4562}"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dgm:spPr>
    </dgm:pt>
    <dgm:pt modelId="{2A528896-5789-4F6E-81F0-97AC3447671E}" type="pres">
      <dgm:prSet presAssocID="{EB739423-3DF2-40B7-862F-3AA254EF4562}" presName="text" presStyleLbl="node1" presStyleIdx="2" presStyleCnt="4">
        <dgm:presLayoutVars>
          <dgm:bulletEnabled val="1"/>
        </dgm:presLayoutVars>
      </dgm:prSet>
      <dgm:spPr/>
    </dgm:pt>
    <dgm:pt modelId="{F344815B-4D1D-4A8F-9E2F-1785EAF29D19}" type="pres">
      <dgm:prSet presAssocID="{790F8EF8-D678-4FD7-9765-CE217E8AC4E3}" presName="spacer" presStyleCnt="0"/>
      <dgm:spPr/>
    </dgm:pt>
    <dgm:pt modelId="{C2637F2C-C364-40EF-AC90-C92ACDC8C62F}" type="pres">
      <dgm:prSet presAssocID="{EB679C86-BFEB-4A17-A9C3-032B06AE985A}" presName="comp" presStyleCnt="0"/>
      <dgm:spPr/>
    </dgm:pt>
    <dgm:pt modelId="{5910B106-E242-4D41-A800-0AA03CCC888D}" type="pres">
      <dgm:prSet presAssocID="{EB679C86-BFEB-4A17-A9C3-032B06AE985A}" presName="box" presStyleLbl="node1" presStyleIdx="3" presStyleCnt="4"/>
      <dgm:spPr/>
    </dgm:pt>
    <dgm:pt modelId="{FF9F8EAD-C9AE-481C-A08E-973A75CFE7CF}" type="pres">
      <dgm:prSet presAssocID="{EB679C86-BFEB-4A17-A9C3-032B06AE985A}" presName="img" presStyleLbl="fgImgPlace1" presStyleIdx="3" presStyleCnt="4"/>
      <dgm:spPr>
        <a:blipFill rotWithShape="1">
          <a:blip xmlns:r="http://schemas.openxmlformats.org/officeDocument/2006/relationships" r:embed="rId4"/>
          <a:stretch>
            <a:fillRect/>
          </a:stretch>
        </a:blipFill>
      </dgm:spPr>
    </dgm:pt>
    <dgm:pt modelId="{B4F5FA72-35D4-4AD5-8985-759755F1382E}" type="pres">
      <dgm:prSet presAssocID="{EB679C86-BFEB-4A17-A9C3-032B06AE985A}" presName="text" presStyleLbl="node1" presStyleIdx="3" presStyleCnt="4">
        <dgm:presLayoutVars>
          <dgm:bulletEnabled val="1"/>
        </dgm:presLayoutVars>
      </dgm:prSet>
      <dgm:spPr/>
    </dgm:pt>
  </dgm:ptLst>
  <dgm:cxnLst>
    <dgm:cxn modelId="{B5972117-3605-45E2-9D98-FED728089B1B}" type="presOf" srcId="{B5573E67-A3B7-4E4E-A099-DF7F5D66C41F}" destId="{FFECCF90-540A-4FCC-A716-7A905CBC8286}" srcOrd="0" destOrd="0" presId="urn:microsoft.com/office/officeart/2005/8/layout/vList4"/>
    <dgm:cxn modelId="{232AEE6E-EC32-4EAD-A84D-165001F8171B}" type="presOf" srcId="{EB679C86-BFEB-4A17-A9C3-032B06AE985A}" destId="{B4F5FA72-35D4-4AD5-8985-759755F1382E}" srcOrd="1" destOrd="0" presId="urn:microsoft.com/office/officeart/2005/8/layout/vList4"/>
    <dgm:cxn modelId="{67C15656-1649-45B9-90FF-F35E5F21559C}" srcId="{998B06A1-B7A7-4DC1-9E03-2FC8D5FBDEA4}" destId="{EB739423-3DF2-40B7-862F-3AA254EF4562}" srcOrd="2" destOrd="0" parTransId="{44AB3F7C-31BC-479D-A68B-7EA34C68648F}" sibTransId="{790F8EF8-D678-4FD7-9765-CE217E8AC4E3}"/>
    <dgm:cxn modelId="{3592D456-D3E7-4CD0-81CF-EFB874BBF8F0}" type="presOf" srcId="{41E64F4B-70C1-462F-B21B-CDEFABDA3D54}" destId="{2AC795B8-4B53-4D0F-8B4D-93AC9478749F}" srcOrd="1" destOrd="0" presId="urn:microsoft.com/office/officeart/2005/8/layout/vList4"/>
    <dgm:cxn modelId="{7386477F-3D5C-42E8-B199-667DD8905160}" type="presOf" srcId="{B5573E67-A3B7-4E4E-A099-DF7F5D66C41F}" destId="{31465761-CFB0-4727-B1D0-C7BBB30BCF5B}" srcOrd="1" destOrd="0" presId="urn:microsoft.com/office/officeart/2005/8/layout/vList4"/>
    <dgm:cxn modelId="{DA2D3BAA-6D36-496D-8747-3CB8C9CBBF88}" srcId="{998B06A1-B7A7-4DC1-9E03-2FC8D5FBDEA4}" destId="{EB679C86-BFEB-4A17-A9C3-032B06AE985A}" srcOrd="3" destOrd="0" parTransId="{9E3153C1-248A-4DB6-8248-823FFBBF7ABD}" sibTransId="{98991CCF-BC73-4B13-A75F-FD8BA15C36E4}"/>
    <dgm:cxn modelId="{EBAA3DB0-5979-430A-916B-7984CF7DACE8}" type="presOf" srcId="{998B06A1-B7A7-4DC1-9E03-2FC8D5FBDEA4}" destId="{9EFAF78F-C337-4475-B3AD-B984D175D06F}" srcOrd="0" destOrd="0" presId="urn:microsoft.com/office/officeart/2005/8/layout/vList4"/>
    <dgm:cxn modelId="{A23C1BB1-398F-4333-85DC-81E95D61FEAB}" srcId="{998B06A1-B7A7-4DC1-9E03-2FC8D5FBDEA4}" destId="{B5573E67-A3B7-4E4E-A099-DF7F5D66C41F}" srcOrd="1" destOrd="0" parTransId="{BFF1A5D6-EE57-49FF-8C71-5B8CD22110FE}" sibTransId="{8FE66D88-E802-4804-B6E9-926E6A451B34}"/>
    <dgm:cxn modelId="{D013BBC6-780D-4DCD-9510-17D6E34F76E5}" type="presOf" srcId="{EB739423-3DF2-40B7-862F-3AA254EF4562}" destId="{2A528896-5789-4F6E-81F0-97AC3447671E}" srcOrd="1" destOrd="0" presId="urn:microsoft.com/office/officeart/2005/8/layout/vList4"/>
    <dgm:cxn modelId="{6048F0CB-704E-441A-9974-9E8A8C5210B3}" srcId="{998B06A1-B7A7-4DC1-9E03-2FC8D5FBDEA4}" destId="{41E64F4B-70C1-462F-B21B-CDEFABDA3D54}" srcOrd="0" destOrd="0" parTransId="{B916B861-F225-47B7-99D9-00109C26AFD0}" sibTransId="{2DE9BC7E-EA52-40E6-9236-7610FFB598FC}"/>
    <dgm:cxn modelId="{65C257D2-8B61-4AA4-8EE1-64FE5C94578D}" type="presOf" srcId="{41E64F4B-70C1-462F-B21B-CDEFABDA3D54}" destId="{842F6076-85D5-4F06-9233-EDEA8889F8F8}" srcOrd="0" destOrd="0" presId="urn:microsoft.com/office/officeart/2005/8/layout/vList4"/>
    <dgm:cxn modelId="{546790D4-14D1-44C0-9BEA-7E65F43B16DF}" type="presOf" srcId="{EB679C86-BFEB-4A17-A9C3-032B06AE985A}" destId="{5910B106-E242-4D41-A800-0AA03CCC888D}" srcOrd="0" destOrd="0" presId="urn:microsoft.com/office/officeart/2005/8/layout/vList4"/>
    <dgm:cxn modelId="{B08C99E4-4680-4EF9-AF7D-BD9E93E6FC86}" type="presOf" srcId="{EB739423-3DF2-40B7-862F-3AA254EF4562}" destId="{296591DC-DF62-45BC-972E-4D6F3B353C6D}" srcOrd="0" destOrd="0" presId="urn:microsoft.com/office/officeart/2005/8/layout/vList4"/>
    <dgm:cxn modelId="{36D06243-BD2F-4513-B705-0D537B1088A8}" type="presParOf" srcId="{9EFAF78F-C337-4475-B3AD-B984D175D06F}" destId="{A5961F26-B758-4FC3-AC64-888BB212142E}" srcOrd="0" destOrd="0" presId="urn:microsoft.com/office/officeart/2005/8/layout/vList4"/>
    <dgm:cxn modelId="{0A294D3E-2313-4651-97EE-0A6FBA7BFB79}" type="presParOf" srcId="{A5961F26-B758-4FC3-AC64-888BB212142E}" destId="{842F6076-85D5-4F06-9233-EDEA8889F8F8}" srcOrd="0" destOrd="0" presId="urn:microsoft.com/office/officeart/2005/8/layout/vList4"/>
    <dgm:cxn modelId="{522895FA-8216-4E3A-AFF7-8A660A7F0F08}" type="presParOf" srcId="{A5961F26-B758-4FC3-AC64-888BB212142E}" destId="{C21AE743-D6F7-4AFE-A1DA-C85D1F6FF4FF}" srcOrd="1" destOrd="0" presId="urn:microsoft.com/office/officeart/2005/8/layout/vList4"/>
    <dgm:cxn modelId="{62A003B7-EEAD-4986-9CCC-98F3FB2EAE5F}" type="presParOf" srcId="{A5961F26-B758-4FC3-AC64-888BB212142E}" destId="{2AC795B8-4B53-4D0F-8B4D-93AC9478749F}" srcOrd="2" destOrd="0" presId="urn:microsoft.com/office/officeart/2005/8/layout/vList4"/>
    <dgm:cxn modelId="{772066F9-855F-4512-B807-97577055C5FC}" type="presParOf" srcId="{9EFAF78F-C337-4475-B3AD-B984D175D06F}" destId="{5A3F90DA-4758-408C-BFDE-92FF3422AE74}" srcOrd="1" destOrd="0" presId="urn:microsoft.com/office/officeart/2005/8/layout/vList4"/>
    <dgm:cxn modelId="{2AC120AC-D726-44E4-866B-BB9AEC87F930}" type="presParOf" srcId="{9EFAF78F-C337-4475-B3AD-B984D175D06F}" destId="{2C77E568-04A5-4A1E-929F-F51CE8847F6D}" srcOrd="2" destOrd="0" presId="urn:microsoft.com/office/officeart/2005/8/layout/vList4"/>
    <dgm:cxn modelId="{284A103C-5EF0-4BCE-8766-DFD3A7C93146}" type="presParOf" srcId="{2C77E568-04A5-4A1E-929F-F51CE8847F6D}" destId="{FFECCF90-540A-4FCC-A716-7A905CBC8286}" srcOrd="0" destOrd="0" presId="urn:microsoft.com/office/officeart/2005/8/layout/vList4"/>
    <dgm:cxn modelId="{C800963A-B77E-4992-92EA-14B6BE5E0210}" type="presParOf" srcId="{2C77E568-04A5-4A1E-929F-F51CE8847F6D}" destId="{281EBE5F-DEFD-464E-8ABC-9A600AED2487}" srcOrd="1" destOrd="0" presId="urn:microsoft.com/office/officeart/2005/8/layout/vList4"/>
    <dgm:cxn modelId="{8C4F2117-EC66-4D94-8F88-F9CBC6732D04}" type="presParOf" srcId="{2C77E568-04A5-4A1E-929F-F51CE8847F6D}" destId="{31465761-CFB0-4727-B1D0-C7BBB30BCF5B}" srcOrd="2" destOrd="0" presId="urn:microsoft.com/office/officeart/2005/8/layout/vList4"/>
    <dgm:cxn modelId="{BD7E177E-B197-4241-AB56-36450FAE19FE}" type="presParOf" srcId="{9EFAF78F-C337-4475-B3AD-B984D175D06F}" destId="{1D7C8745-4683-4620-AAF8-5815C8F5B1A0}" srcOrd="3" destOrd="0" presId="urn:microsoft.com/office/officeart/2005/8/layout/vList4"/>
    <dgm:cxn modelId="{0C206C56-256A-4854-9FE1-C6E2AACDCA9E}" type="presParOf" srcId="{9EFAF78F-C337-4475-B3AD-B984D175D06F}" destId="{E6662C56-577D-404A-93DA-F013EBDA7329}" srcOrd="4" destOrd="0" presId="urn:microsoft.com/office/officeart/2005/8/layout/vList4"/>
    <dgm:cxn modelId="{B58C5E13-51AA-4730-9AF4-5BF125F2BDB8}" type="presParOf" srcId="{E6662C56-577D-404A-93DA-F013EBDA7329}" destId="{296591DC-DF62-45BC-972E-4D6F3B353C6D}" srcOrd="0" destOrd="0" presId="urn:microsoft.com/office/officeart/2005/8/layout/vList4"/>
    <dgm:cxn modelId="{84BEBEA6-8C17-4DD5-AF69-3ED12D00F2A9}" type="presParOf" srcId="{E6662C56-577D-404A-93DA-F013EBDA7329}" destId="{116601F5-D42F-4239-91F6-508E04A13D3E}" srcOrd="1" destOrd="0" presId="urn:microsoft.com/office/officeart/2005/8/layout/vList4"/>
    <dgm:cxn modelId="{DAA10656-52F1-4AB7-9CE5-57A750F75BBB}" type="presParOf" srcId="{E6662C56-577D-404A-93DA-F013EBDA7329}" destId="{2A528896-5789-4F6E-81F0-97AC3447671E}" srcOrd="2" destOrd="0" presId="urn:microsoft.com/office/officeart/2005/8/layout/vList4"/>
    <dgm:cxn modelId="{635FDF9E-6517-4AE0-86AA-503D28903116}" type="presParOf" srcId="{9EFAF78F-C337-4475-B3AD-B984D175D06F}" destId="{F344815B-4D1D-4A8F-9E2F-1785EAF29D19}" srcOrd="5" destOrd="0" presId="urn:microsoft.com/office/officeart/2005/8/layout/vList4"/>
    <dgm:cxn modelId="{A57E2E1D-B154-446A-9C98-DB6540416189}" type="presParOf" srcId="{9EFAF78F-C337-4475-B3AD-B984D175D06F}" destId="{C2637F2C-C364-40EF-AC90-C92ACDC8C62F}" srcOrd="6" destOrd="0" presId="urn:microsoft.com/office/officeart/2005/8/layout/vList4"/>
    <dgm:cxn modelId="{6BCBF96F-BA3D-47A7-AD12-98F0126599A4}" type="presParOf" srcId="{C2637F2C-C364-40EF-AC90-C92ACDC8C62F}" destId="{5910B106-E242-4D41-A800-0AA03CCC888D}" srcOrd="0" destOrd="0" presId="urn:microsoft.com/office/officeart/2005/8/layout/vList4"/>
    <dgm:cxn modelId="{CD207C0F-28BD-41AE-8D36-80D2F4980C3B}" type="presParOf" srcId="{C2637F2C-C364-40EF-AC90-C92ACDC8C62F}" destId="{FF9F8EAD-C9AE-481C-A08E-973A75CFE7CF}" srcOrd="1" destOrd="0" presId="urn:microsoft.com/office/officeart/2005/8/layout/vList4"/>
    <dgm:cxn modelId="{3D0555F8-DB71-4E99-83E6-AE00134D8E80}" type="presParOf" srcId="{C2637F2C-C364-40EF-AC90-C92ACDC8C62F}" destId="{B4F5FA72-35D4-4AD5-8985-759755F1382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DF210-6832-45E2-BC60-9485F8DC65E7}">
      <dsp:nvSpPr>
        <dsp:cNvPr id="0" name=""/>
        <dsp:cNvSpPr/>
      </dsp:nvSpPr>
      <dsp:spPr>
        <a:xfrm>
          <a:off x="1043" y="394619"/>
          <a:ext cx="1914285" cy="76571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100000"/>
            </a:lnSpc>
            <a:spcBef>
              <a:spcPct val="0"/>
            </a:spcBef>
            <a:spcAft>
              <a:spcPts val="0"/>
            </a:spcAft>
            <a:buNone/>
          </a:pPr>
          <a:r>
            <a:rPr lang="en-CA" sz="1200" kern="1200" dirty="0"/>
            <a:t>Manager, Sponsoring Dept.</a:t>
          </a:r>
        </a:p>
        <a:p>
          <a:pPr marL="0" lvl="0" indent="0" algn="ctr" defTabSz="533400">
            <a:lnSpc>
              <a:spcPct val="100000"/>
            </a:lnSpc>
            <a:spcBef>
              <a:spcPct val="0"/>
            </a:spcBef>
            <a:spcAft>
              <a:spcPts val="0"/>
            </a:spcAft>
            <a:buNone/>
          </a:pPr>
          <a:r>
            <a:rPr lang="en-CA" sz="1200" kern="1200" dirty="0"/>
            <a:t>(Section A)</a:t>
          </a:r>
        </a:p>
      </dsp:txBody>
      <dsp:txXfrm>
        <a:off x="383900" y="394619"/>
        <a:ext cx="1148571" cy="765714"/>
      </dsp:txXfrm>
    </dsp:sp>
    <dsp:sp modelId="{B880FF09-743C-4766-96C0-AE03D19B61C3}">
      <dsp:nvSpPr>
        <dsp:cNvPr id="0" name=""/>
        <dsp:cNvSpPr/>
      </dsp:nvSpPr>
      <dsp:spPr>
        <a:xfrm>
          <a:off x="1723900" y="394619"/>
          <a:ext cx="2026749" cy="76571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Dean/</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Assoc. Dean/</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Manager/V.P./Pres.</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 (Section D)</a:t>
          </a:r>
        </a:p>
      </dsp:txBody>
      <dsp:txXfrm>
        <a:off x="2106757" y="394619"/>
        <a:ext cx="1261035" cy="765714"/>
      </dsp:txXfrm>
    </dsp:sp>
    <dsp:sp modelId="{416383AB-038A-48BA-92B6-A69A96D0091B}">
      <dsp:nvSpPr>
        <dsp:cNvPr id="0" name=""/>
        <dsp:cNvSpPr/>
      </dsp:nvSpPr>
      <dsp:spPr>
        <a:xfrm>
          <a:off x="3559221" y="394619"/>
          <a:ext cx="1914285" cy="76571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Director, Institutional Research</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 (Section E)</a:t>
          </a:r>
        </a:p>
      </dsp:txBody>
      <dsp:txXfrm>
        <a:off x="3942078" y="394619"/>
        <a:ext cx="1148571" cy="765714"/>
      </dsp:txXfrm>
    </dsp:sp>
    <dsp:sp modelId="{3B5FA6C7-2E84-497B-A4A7-8270E1212096}">
      <dsp:nvSpPr>
        <dsp:cNvPr id="0" name=""/>
        <dsp:cNvSpPr/>
      </dsp:nvSpPr>
      <dsp:spPr>
        <a:xfrm>
          <a:off x="5282078" y="394619"/>
          <a:ext cx="1914285" cy="765714"/>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Principal Investigator</a:t>
          </a:r>
        </a:p>
      </dsp:txBody>
      <dsp:txXfrm>
        <a:off x="5664935" y="394619"/>
        <a:ext cx="1148571" cy="765714"/>
      </dsp:txXfrm>
    </dsp:sp>
    <dsp:sp modelId="{875D8F9F-2BFD-45F2-845F-7124E488F5E8}">
      <dsp:nvSpPr>
        <dsp:cNvPr id="0" name=""/>
        <dsp:cNvSpPr/>
      </dsp:nvSpPr>
      <dsp:spPr>
        <a:xfrm>
          <a:off x="7004934" y="394619"/>
          <a:ext cx="1914285" cy="765714"/>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GCREB </a:t>
          </a:r>
        </a:p>
        <a:p>
          <a:pPr marL="0" lvl="0" indent="0" algn="ctr" defTabSz="533400">
            <a:lnSpc>
              <a:spcPct val="100000"/>
            </a:lnSpc>
            <a:spcBef>
              <a:spcPct val="0"/>
            </a:spcBef>
            <a:spcAft>
              <a:spcPts val="0"/>
            </a:spcAft>
            <a:buNone/>
          </a:pPr>
          <a:r>
            <a:rPr lang="en-CA" sz="1200" kern="1200" dirty="0">
              <a:solidFill>
                <a:srgbClr val="FFFFFF"/>
              </a:solidFill>
              <a:latin typeface="Calibri Light"/>
              <a:ea typeface="+mn-ea"/>
              <a:cs typeface="+mn-cs"/>
            </a:rPr>
            <a:t>(with ethics application)</a:t>
          </a:r>
        </a:p>
      </dsp:txBody>
      <dsp:txXfrm>
        <a:off x="7387791" y="394619"/>
        <a:ext cx="1148571" cy="765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9C0FE-4C49-413D-B15E-E0D4FCA55F03}">
      <dsp:nvSpPr>
        <dsp:cNvPr id="0" name=""/>
        <dsp:cNvSpPr/>
      </dsp:nvSpPr>
      <dsp:spPr>
        <a:xfrm>
          <a:off x="0" y="210895"/>
          <a:ext cx="8025115" cy="10221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838" tIns="229108" rIns="622838"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a:t>Reviews the </a:t>
          </a:r>
          <a:r>
            <a:rPr lang="en-US" altLang="en-US" sz="1600" b="1" kern="1200" dirty="0"/>
            <a:t>ethical acceptability </a:t>
          </a:r>
          <a:r>
            <a:rPr lang="en-US" altLang="en-US" sz="1600" kern="1200" dirty="0"/>
            <a:t>of all research involving humans conducted within Georgian College’s jurisdiction or under Georgian College’s auspices</a:t>
          </a:r>
          <a:r>
            <a:rPr lang="en-US" altLang="en-US" sz="1600" kern="1200" baseline="30000" dirty="0"/>
            <a:t>1,2</a:t>
          </a:r>
          <a:r>
            <a:rPr lang="en-US" altLang="en-US" sz="1600" kern="1200" dirty="0"/>
            <a:t> </a:t>
          </a:r>
          <a:r>
            <a:rPr lang="en-US" altLang="en-US" sz="1600" b="1" kern="1200" dirty="0"/>
            <a:t>in accordance with TCPS2.</a:t>
          </a:r>
          <a:endParaRPr lang="en-US" sz="1600" b="1" kern="1200" dirty="0"/>
        </a:p>
      </dsp:txBody>
      <dsp:txXfrm>
        <a:off x="0" y="210895"/>
        <a:ext cx="8025115" cy="1022175"/>
      </dsp:txXfrm>
    </dsp:sp>
    <dsp:sp modelId="{5D29F83C-D2C8-4D6D-9C8B-949A66FCAAA9}">
      <dsp:nvSpPr>
        <dsp:cNvPr id="0" name=""/>
        <dsp:cNvSpPr/>
      </dsp:nvSpPr>
      <dsp:spPr>
        <a:xfrm>
          <a:off x="401255" y="48535"/>
          <a:ext cx="561758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31" tIns="0" rIns="212331" bIns="0" numCol="1" spcCol="1270" anchor="ctr" anchorCtr="0">
          <a:noAutofit/>
        </a:bodyPr>
        <a:lstStyle/>
        <a:p>
          <a:pPr marL="0" lvl="0" indent="0" algn="l" defTabSz="711200">
            <a:lnSpc>
              <a:spcPct val="90000"/>
            </a:lnSpc>
            <a:spcBef>
              <a:spcPct val="0"/>
            </a:spcBef>
            <a:spcAft>
              <a:spcPct val="35000"/>
            </a:spcAft>
            <a:buNone/>
          </a:pPr>
          <a:r>
            <a:rPr lang="en-US" sz="1600" b="1" kern="1200" dirty="0"/>
            <a:t>What does the GCREB do?</a:t>
          </a:r>
        </a:p>
      </dsp:txBody>
      <dsp:txXfrm>
        <a:off x="417107" y="64387"/>
        <a:ext cx="5585876" cy="293016"/>
      </dsp:txXfrm>
    </dsp:sp>
    <dsp:sp modelId="{165D4BD1-37C8-46AE-8390-BF60EC580B5E}">
      <dsp:nvSpPr>
        <dsp:cNvPr id="0" name=""/>
        <dsp:cNvSpPr/>
      </dsp:nvSpPr>
      <dsp:spPr>
        <a:xfrm>
          <a:off x="0" y="1454830"/>
          <a:ext cx="8025115" cy="10221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838" tIns="229108" rIns="622838"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b="0" kern="1200" dirty="0"/>
            <a:t>Membership </a:t>
          </a:r>
          <a:r>
            <a:rPr lang="en-US" altLang="en-US" sz="1600" kern="1200" dirty="0"/>
            <a:t>is founded upon the principle that competent research ethics review requires </a:t>
          </a:r>
          <a:r>
            <a:rPr lang="en-US" altLang="en-US" sz="1600" b="1" kern="1200" dirty="0"/>
            <a:t>ethics expertise, multidisciplinary perspective, and REB independence. </a:t>
          </a:r>
          <a:r>
            <a:rPr lang="en-US" altLang="en-US" sz="1600" b="0" kern="1200" dirty="0"/>
            <a:t>GCREB has both Georgian employees and community members.</a:t>
          </a:r>
          <a:endParaRPr lang="en-US" sz="1600" b="0" kern="1200" dirty="0"/>
        </a:p>
      </dsp:txBody>
      <dsp:txXfrm>
        <a:off x="0" y="1454830"/>
        <a:ext cx="8025115" cy="1022175"/>
      </dsp:txXfrm>
    </dsp:sp>
    <dsp:sp modelId="{A072F4D2-2FF5-431E-8855-D37CDCCFA7DE}">
      <dsp:nvSpPr>
        <dsp:cNvPr id="0" name=""/>
        <dsp:cNvSpPr/>
      </dsp:nvSpPr>
      <dsp:spPr>
        <a:xfrm>
          <a:off x="401255" y="1292470"/>
          <a:ext cx="561758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31" tIns="0" rIns="212331" bIns="0" numCol="1" spcCol="1270" anchor="ctr" anchorCtr="0">
          <a:noAutofit/>
        </a:bodyPr>
        <a:lstStyle/>
        <a:p>
          <a:pPr marL="0" lvl="0" indent="0" algn="l" defTabSz="711200">
            <a:lnSpc>
              <a:spcPct val="90000"/>
            </a:lnSpc>
            <a:spcBef>
              <a:spcPct val="0"/>
            </a:spcBef>
            <a:spcAft>
              <a:spcPct val="35000"/>
            </a:spcAft>
            <a:buNone/>
          </a:pPr>
          <a:r>
            <a:rPr lang="en-US" sz="1600" b="1" kern="1200" dirty="0"/>
            <a:t>Who sits on the GCREB?</a:t>
          </a:r>
        </a:p>
      </dsp:txBody>
      <dsp:txXfrm>
        <a:off x="417107" y="1308322"/>
        <a:ext cx="5585876" cy="293016"/>
      </dsp:txXfrm>
    </dsp:sp>
    <dsp:sp modelId="{0CC366A5-639A-4F76-B3D6-8CBEF8BED2C4}">
      <dsp:nvSpPr>
        <dsp:cNvPr id="0" name=""/>
        <dsp:cNvSpPr/>
      </dsp:nvSpPr>
      <dsp:spPr>
        <a:xfrm>
          <a:off x="0" y="2698765"/>
          <a:ext cx="8025115" cy="13166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838" tIns="229108" rIns="622838" bIns="113792"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b="0" kern="1200" dirty="0"/>
            <a:t>The GCREB operates at </a:t>
          </a:r>
          <a:r>
            <a:rPr lang="en-US" sz="1600" b="1" kern="1200" dirty="0"/>
            <a:t>arms’-length</a:t>
          </a:r>
          <a:r>
            <a:rPr lang="en-US" sz="1600" b="0" kern="1200" dirty="0"/>
            <a:t> from the college.</a:t>
          </a:r>
        </a:p>
        <a:p>
          <a:pPr marL="0" marR="0" lvl="0" indent="0" algn="l" defTabSz="914400" eaLnBrk="1" fontAlgn="auto" latinLnBrk="0" hangingPunct="1">
            <a:lnSpc>
              <a:spcPct val="100000"/>
            </a:lnSpc>
            <a:spcBef>
              <a:spcPct val="0"/>
            </a:spcBef>
            <a:spcAft>
              <a:spcPts val="0"/>
            </a:spcAft>
            <a:buClrTx/>
            <a:buSzTx/>
            <a:buFontTx/>
            <a:buNone/>
            <a:tabLst/>
            <a:defRPr/>
          </a:pPr>
          <a:r>
            <a:rPr lang="en-US" sz="1600" b="0" kern="1200" dirty="0"/>
            <a:t>The </a:t>
          </a:r>
          <a:r>
            <a:rPr lang="en-US" sz="1600" b="1" kern="1200" dirty="0"/>
            <a:t>REB Board Chair </a:t>
          </a:r>
          <a:r>
            <a:rPr lang="en-US" sz="1600" b="0" kern="1200" dirty="0"/>
            <a:t>presided over the board for a two-year term, which can be renewed no more than one time.</a:t>
          </a:r>
        </a:p>
        <a:p>
          <a:pPr marL="171450" lvl="1" indent="0" algn="l" defTabSz="711200">
            <a:lnSpc>
              <a:spcPct val="90000"/>
            </a:lnSpc>
            <a:spcBef>
              <a:spcPct val="0"/>
            </a:spcBef>
            <a:spcAft>
              <a:spcPct val="15000"/>
            </a:spcAft>
            <a:buNone/>
          </a:pPr>
          <a:endParaRPr lang="en-US" sz="1600" b="0" kern="1200" dirty="0"/>
        </a:p>
      </dsp:txBody>
      <dsp:txXfrm>
        <a:off x="0" y="2698765"/>
        <a:ext cx="8025115" cy="1316699"/>
      </dsp:txXfrm>
    </dsp:sp>
    <dsp:sp modelId="{BE6E4BF8-E666-4922-AAEA-C159907FB3EE}">
      <dsp:nvSpPr>
        <dsp:cNvPr id="0" name=""/>
        <dsp:cNvSpPr/>
      </dsp:nvSpPr>
      <dsp:spPr>
        <a:xfrm>
          <a:off x="401255" y="2536405"/>
          <a:ext cx="5617580"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31" tIns="0" rIns="212331" bIns="0" numCol="1" spcCol="1270" anchor="ctr" anchorCtr="0">
          <a:noAutofit/>
        </a:bodyPr>
        <a:lstStyle/>
        <a:p>
          <a:pPr marL="0" lvl="0" indent="0" algn="l" defTabSz="711200">
            <a:lnSpc>
              <a:spcPct val="90000"/>
            </a:lnSpc>
            <a:spcBef>
              <a:spcPct val="0"/>
            </a:spcBef>
            <a:spcAft>
              <a:spcPct val="35000"/>
            </a:spcAft>
            <a:buNone/>
          </a:pPr>
          <a:r>
            <a:rPr lang="en-US" sz="1600" b="1" kern="1200" dirty="0"/>
            <a:t>How is the GCREB governed?</a:t>
          </a:r>
        </a:p>
      </dsp:txBody>
      <dsp:txXfrm>
        <a:off x="417107" y="2552257"/>
        <a:ext cx="558587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F6076-85D5-4F06-9233-EDEA8889F8F8}">
      <dsp:nvSpPr>
        <dsp:cNvPr id="0" name=""/>
        <dsp:cNvSpPr/>
      </dsp:nvSpPr>
      <dsp:spPr>
        <a:xfrm>
          <a:off x="0" y="0"/>
          <a:ext cx="7874000" cy="104302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baseline="0" dirty="0">
              <a:solidFill>
                <a:schemeClr val="tx1"/>
              </a:solidFill>
            </a:rPr>
            <a:t>Use the information to provide advice, diagnosis, identification of appropriate interventions, or general advice for a client;</a:t>
          </a:r>
          <a:endParaRPr lang="en-CA" sz="1600" kern="1200" dirty="0">
            <a:solidFill>
              <a:schemeClr val="tx1"/>
            </a:solidFill>
          </a:endParaRPr>
        </a:p>
      </dsp:txBody>
      <dsp:txXfrm>
        <a:off x="1679102" y="0"/>
        <a:ext cx="6194897" cy="1043028"/>
      </dsp:txXfrm>
    </dsp:sp>
    <dsp:sp modelId="{C21AE743-D6F7-4AFE-A1DA-C85D1F6FF4FF}">
      <dsp:nvSpPr>
        <dsp:cNvPr id="0" name=""/>
        <dsp:cNvSpPr/>
      </dsp:nvSpPr>
      <dsp:spPr>
        <a:xfrm>
          <a:off x="104302" y="104302"/>
          <a:ext cx="1574800" cy="83442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CCF90-540A-4FCC-A716-7A905CBC8286}">
      <dsp:nvSpPr>
        <dsp:cNvPr id="0" name=""/>
        <dsp:cNvSpPr/>
      </dsp:nvSpPr>
      <dsp:spPr>
        <a:xfrm>
          <a:off x="0" y="1147331"/>
          <a:ext cx="7874000" cy="104302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baseline="0" dirty="0">
              <a:solidFill>
                <a:srgbClr val="333F48"/>
              </a:solidFill>
            </a:rPr>
            <a:t>Develop skills which are considered standard practice within a profession (e.g. observation, assessment, intervention, evaluation, auditing);</a:t>
          </a:r>
          <a:endParaRPr lang="en-US" sz="1600" kern="1200" dirty="0">
            <a:solidFill>
              <a:srgbClr val="333F48"/>
            </a:solidFill>
          </a:endParaRPr>
        </a:p>
      </dsp:txBody>
      <dsp:txXfrm>
        <a:off x="1679102" y="1147331"/>
        <a:ext cx="6194897" cy="1043028"/>
      </dsp:txXfrm>
    </dsp:sp>
    <dsp:sp modelId="{281EBE5F-DEFD-464E-8ABC-9A600AED2487}">
      <dsp:nvSpPr>
        <dsp:cNvPr id="0" name=""/>
        <dsp:cNvSpPr/>
      </dsp:nvSpPr>
      <dsp:spPr>
        <a:xfrm>
          <a:off x="104302" y="1251633"/>
          <a:ext cx="1574800" cy="83442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591DC-DF62-45BC-972E-4D6F3B353C6D}">
      <dsp:nvSpPr>
        <dsp:cNvPr id="0" name=""/>
        <dsp:cNvSpPr/>
      </dsp:nvSpPr>
      <dsp:spPr>
        <a:xfrm>
          <a:off x="0" y="2294662"/>
          <a:ext cx="7874000" cy="104302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baseline="0" dirty="0">
              <a:solidFill>
                <a:srgbClr val="333F48"/>
              </a:solidFill>
            </a:rPr>
            <a:t>Collect information as part of the normal relationship between a student and the participants (e.g. classroom teacher and students, nurse and patient, lawyer and client); or</a:t>
          </a:r>
          <a:endParaRPr lang="en-CA" sz="1600" kern="1200" dirty="0">
            <a:solidFill>
              <a:srgbClr val="333F48"/>
            </a:solidFill>
          </a:endParaRPr>
        </a:p>
      </dsp:txBody>
      <dsp:txXfrm>
        <a:off x="1679102" y="2294662"/>
        <a:ext cx="6194897" cy="1043028"/>
      </dsp:txXfrm>
    </dsp:sp>
    <dsp:sp modelId="{116601F5-D42F-4239-91F6-508E04A13D3E}">
      <dsp:nvSpPr>
        <dsp:cNvPr id="0" name=""/>
        <dsp:cNvSpPr/>
      </dsp:nvSpPr>
      <dsp:spPr>
        <a:xfrm>
          <a:off x="104302" y="2398964"/>
          <a:ext cx="1574800" cy="83442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0B106-E242-4D41-A800-0AA03CCC888D}">
      <dsp:nvSpPr>
        <dsp:cNvPr id="0" name=""/>
        <dsp:cNvSpPr/>
      </dsp:nvSpPr>
      <dsp:spPr>
        <a:xfrm>
          <a:off x="0" y="3441993"/>
          <a:ext cx="7874000" cy="104302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baseline="0" dirty="0">
              <a:solidFill>
                <a:srgbClr val="333F48"/>
              </a:solidFill>
            </a:rPr>
            <a:t>Teach about the design, conduct and process of research using fictional or previously deidentified practice data.</a:t>
          </a:r>
          <a:endParaRPr lang="en-US" sz="1600" kern="1200" dirty="0">
            <a:solidFill>
              <a:srgbClr val="333F48"/>
            </a:solidFill>
          </a:endParaRPr>
        </a:p>
      </dsp:txBody>
      <dsp:txXfrm>
        <a:off x="1679102" y="3441993"/>
        <a:ext cx="6194897" cy="1043028"/>
      </dsp:txXfrm>
    </dsp:sp>
    <dsp:sp modelId="{FF9F8EAD-C9AE-481C-A08E-973A75CFE7CF}">
      <dsp:nvSpPr>
        <dsp:cNvPr id="0" name=""/>
        <dsp:cNvSpPr/>
      </dsp:nvSpPr>
      <dsp:spPr>
        <a:xfrm>
          <a:off x="104302" y="3546296"/>
          <a:ext cx="1574800" cy="834422"/>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5A01FB35-722A-434C-998A-55361814406F}" type="datetimeFigureOut">
              <a:rPr lang="en-US" smtClean="0"/>
              <a:t>3/1/2021</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7E432C5-6B74-436C-BF48-7B17754AB941}" type="slidenum">
              <a:rPr lang="en-US" smtClean="0"/>
              <a:t>‹#›</a:t>
            </a:fld>
            <a:endParaRPr lang="en-US" dirty="0"/>
          </a:p>
        </p:txBody>
      </p:sp>
    </p:spTree>
    <p:extLst>
      <p:ext uri="{BB962C8B-B14F-4D97-AF65-F5344CB8AC3E}">
        <p14:creationId xmlns:p14="http://schemas.microsoft.com/office/powerpoint/2010/main" val="354198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F82F6A0-C5BF-4844-9288-8F7F8AE79D55}" type="datetimeFigureOut">
              <a:rPr lang="en-US" smtClean="0"/>
              <a:t>3/1/2021</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E765CA8-773C-4672-86C7-BF3D1D8903CC}" type="slidenum">
              <a:rPr lang="en-US" smtClean="0"/>
              <a:t>‹#›</a:t>
            </a:fld>
            <a:endParaRPr lang="en-US" dirty="0"/>
          </a:p>
        </p:txBody>
      </p:sp>
    </p:spTree>
    <p:extLst>
      <p:ext uri="{BB962C8B-B14F-4D97-AF65-F5344CB8AC3E}">
        <p14:creationId xmlns:p14="http://schemas.microsoft.com/office/powerpoint/2010/main" val="281182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65CA8-773C-4672-86C7-BF3D1D8903CC}" type="slidenum">
              <a:rPr lang="en-US" smtClean="0"/>
              <a:t>1</a:t>
            </a:fld>
            <a:endParaRPr lang="en-US" dirty="0"/>
          </a:p>
        </p:txBody>
      </p:sp>
    </p:spTree>
    <p:extLst>
      <p:ext uri="{BB962C8B-B14F-4D97-AF65-F5344CB8AC3E}">
        <p14:creationId xmlns:p14="http://schemas.microsoft.com/office/powerpoint/2010/main" val="264151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GCREB operates</a:t>
            </a:r>
            <a:r>
              <a:rPr lang="en-CA" baseline="0" dirty="0"/>
              <a:t> at arms’ length to ensure there it is not influenced by the college.</a:t>
            </a:r>
            <a:endParaRPr lang="en-CA" dirty="0"/>
          </a:p>
        </p:txBody>
      </p:sp>
      <p:sp>
        <p:nvSpPr>
          <p:cNvPr id="4" name="Slide Number Placeholder 3"/>
          <p:cNvSpPr>
            <a:spLocks noGrp="1"/>
          </p:cNvSpPr>
          <p:nvPr>
            <p:ph type="sldNum" sz="quarter" idx="10"/>
          </p:nvPr>
        </p:nvSpPr>
        <p:spPr/>
        <p:txBody>
          <a:bodyPr/>
          <a:lstStyle/>
          <a:p>
            <a:fld id="{4E765CA8-773C-4672-86C7-BF3D1D8903CC}" type="slidenum">
              <a:rPr lang="en-US" smtClean="0"/>
              <a:t>17</a:t>
            </a:fld>
            <a:endParaRPr lang="en-US" dirty="0"/>
          </a:p>
        </p:txBody>
      </p:sp>
    </p:spTree>
    <p:extLst>
      <p:ext uri="{BB962C8B-B14F-4D97-AF65-F5344CB8AC3E}">
        <p14:creationId xmlns:p14="http://schemas.microsoft.com/office/powerpoint/2010/main" val="40019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One</a:t>
            </a:r>
            <a:r>
              <a:rPr lang="en-US" baseline="0" dirty="0"/>
              <a:t> of the most difficult questions to answer is whether or not a study constitutes research requiring ethics approval, or is it exempt.</a:t>
            </a:r>
          </a:p>
          <a:p>
            <a:pPr marL="173422" indent="-173422">
              <a:buFont typeface="Arial" panose="020B0604020202020204" pitchFamily="34" charset="0"/>
              <a:buChar char="•"/>
            </a:pPr>
            <a:r>
              <a:rPr lang="en-US" baseline="0" dirty="0"/>
              <a:t>The ARECCI Ethics Screening Tool is a free online questionnaire that can assist in making this determination.</a:t>
            </a:r>
          </a:p>
          <a:p>
            <a:pPr marL="173422" indent="-173422">
              <a:buFont typeface="Arial" panose="020B0604020202020204" pitchFamily="34" charset="0"/>
              <a:buChar char="•"/>
            </a:pPr>
            <a:r>
              <a:rPr lang="en-US" baseline="0" dirty="0"/>
              <a:t>When in doubt, submit an Application for Research Ethics Approval.</a:t>
            </a:r>
            <a:endParaRPr lang="en-US" dirty="0"/>
          </a:p>
        </p:txBody>
      </p:sp>
      <p:sp>
        <p:nvSpPr>
          <p:cNvPr id="4" name="Slide Number Placeholder 3"/>
          <p:cNvSpPr>
            <a:spLocks noGrp="1"/>
          </p:cNvSpPr>
          <p:nvPr>
            <p:ph type="sldNum" sz="quarter" idx="10"/>
          </p:nvPr>
        </p:nvSpPr>
        <p:spPr/>
        <p:txBody>
          <a:bodyPr/>
          <a:lstStyle/>
          <a:p>
            <a:fld id="{4E765CA8-773C-4672-86C7-BF3D1D8903CC}" type="slidenum">
              <a:rPr lang="en-US" smtClean="0"/>
              <a:t>19</a:t>
            </a:fld>
            <a:endParaRPr lang="en-US" dirty="0"/>
          </a:p>
        </p:txBody>
      </p:sp>
    </p:spTree>
    <p:extLst>
      <p:ext uri="{BB962C8B-B14F-4D97-AF65-F5344CB8AC3E}">
        <p14:creationId xmlns:p14="http://schemas.microsoft.com/office/powerpoint/2010/main" val="332809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Ethics approval is NOT</a:t>
            </a:r>
            <a:r>
              <a:rPr lang="en-US" sz="1200" baseline="0" dirty="0"/>
              <a:t> required for </a:t>
            </a:r>
            <a:r>
              <a:rPr lang="en-US" sz="1200" dirty="0"/>
              <a:t>Georgian College student information gathering activities classified as skill development and not research where the intent is to:</a:t>
            </a:r>
          </a:p>
          <a:p>
            <a:pPr marL="171450" lvl="0" indent="-171450">
              <a:buFont typeface="Arial" panose="020B0604020202020204" pitchFamily="34" charset="0"/>
              <a:buChar char="•"/>
            </a:pPr>
            <a:r>
              <a:rPr lang="en-US" sz="1200" dirty="0"/>
              <a:t>Use the information to provide advice, diagnosis, identification of appropriate interventions, or general advice for a client; (nurse-patient;</a:t>
            </a:r>
            <a:r>
              <a:rPr lang="en-US" sz="1200" baseline="0" dirty="0"/>
              <a:t> accountant-client)</a:t>
            </a:r>
            <a:endParaRPr lang="en-US" sz="1200" dirty="0"/>
          </a:p>
          <a:p>
            <a:pPr marL="171450" lvl="0" indent="-171450">
              <a:buFont typeface="Arial" panose="020B0604020202020204" pitchFamily="34" charset="0"/>
              <a:buChar char="•"/>
            </a:pPr>
            <a:r>
              <a:rPr lang="en-US" sz="1200" dirty="0"/>
              <a:t>Develop skills which are considered standard practice within a profession (e.g. observation, assessment, intervention, evaluation, auditing);</a:t>
            </a:r>
          </a:p>
          <a:p>
            <a:pPr marL="171450" lvl="0" indent="-171450">
              <a:buFont typeface="Arial" panose="020B0604020202020204" pitchFamily="34" charset="0"/>
              <a:buChar char="•"/>
            </a:pPr>
            <a:r>
              <a:rPr lang="en-US" sz="1200" dirty="0"/>
              <a:t>Collect information as part of the normal relationship between a student and the participants (e.g. classroom teacher and students, nurse and patient, lawyer and client);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333F48"/>
                </a:solidFill>
              </a:rPr>
              <a:t>Teach about the design, conduct and process of research using fictional or previously deidentified practice data.</a:t>
            </a:r>
            <a:endParaRPr lang="en-US" sz="120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E765CA8-773C-4672-86C7-BF3D1D8903CC}" type="slidenum">
              <a:rPr lang="en-US" smtClean="0"/>
              <a:t>20</a:t>
            </a:fld>
            <a:endParaRPr lang="en-US" dirty="0"/>
          </a:p>
        </p:txBody>
      </p:sp>
    </p:spTree>
    <p:extLst>
      <p:ext uri="{BB962C8B-B14F-4D97-AF65-F5344CB8AC3E}">
        <p14:creationId xmlns:p14="http://schemas.microsoft.com/office/powerpoint/2010/main" val="26978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One</a:t>
            </a:r>
            <a:r>
              <a:rPr lang="en-US" baseline="0" dirty="0"/>
              <a:t> of the most difficult questions to answer is whether or not a study constitutes research requiring ethics approval, or is it exempt.</a:t>
            </a:r>
          </a:p>
          <a:p>
            <a:pPr marL="173422" indent="-173422">
              <a:buFont typeface="Arial" panose="020B0604020202020204" pitchFamily="34" charset="0"/>
              <a:buChar char="•"/>
            </a:pPr>
            <a:r>
              <a:rPr lang="en-US" baseline="0" dirty="0"/>
              <a:t>The ARECCI Ethics Screening Tool is a free online questionnaire that can assist in making this determination.</a:t>
            </a:r>
          </a:p>
          <a:p>
            <a:pPr marL="173422" indent="-173422">
              <a:buFont typeface="Arial" panose="020B0604020202020204" pitchFamily="34" charset="0"/>
              <a:buChar char="•"/>
            </a:pPr>
            <a:r>
              <a:rPr lang="en-US" baseline="0" dirty="0"/>
              <a:t>When in doubt, submit an Application for Research Ethics Approval.</a:t>
            </a:r>
            <a:endParaRPr lang="en-US" dirty="0"/>
          </a:p>
        </p:txBody>
      </p:sp>
      <p:sp>
        <p:nvSpPr>
          <p:cNvPr id="4" name="Slide Number Placeholder 3"/>
          <p:cNvSpPr>
            <a:spLocks noGrp="1"/>
          </p:cNvSpPr>
          <p:nvPr>
            <p:ph type="sldNum" sz="quarter" idx="10"/>
          </p:nvPr>
        </p:nvSpPr>
        <p:spPr/>
        <p:txBody>
          <a:bodyPr/>
          <a:lstStyle/>
          <a:p>
            <a:fld id="{4E765CA8-773C-4672-86C7-BF3D1D8903CC}" type="slidenum">
              <a:rPr lang="en-US" smtClean="0"/>
              <a:t>21</a:t>
            </a:fld>
            <a:endParaRPr lang="en-US" dirty="0"/>
          </a:p>
        </p:txBody>
      </p:sp>
    </p:spTree>
    <p:extLst>
      <p:ext uri="{BB962C8B-B14F-4D97-AF65-F5344CB8AC3E}">
        <p14:creationId xmlns:p14="http://schemas.microsoft.com/office/powerpoint/2010/main" val="393151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65CA8-773C-4672-86C7-BF3D1D8903CC}" type="slidenum">
              <a:rPr lang="en-US" smtClean="0"/>
              <a:t>23</a:t>
            </a:fld>
            <a:endParaRPr lang="en-US" dirty="0"/>
          </a:p>
        </p:txBody>
      </p:sp>
    </p:spTree>
    <p:extLst>
      <p:ext uri="{BB962C8B-B14F-4D97-AF65-F5344CB8AC3E}">
        <p14:creationId xmlns:p14="http://schemas.microsoft.com/office/powerpoint/2010/main" val="129222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buFont typeface="Arial" panose="020B0604020202020204" pitchFamily="34" charset="0"/>
              <a:buChar char="•"/>
            </a:pPr>
            <a:r>
              <a:rPr lang="en-US" dirty="0"/>
              <a:t>Ethics approval is required before any recruitment or data collection may begin.</a:t>
            </a:r>
          </a:p>
        </p:txBody>
      </p:sp>
      <p:sp>
        <p:nvSpPr>
          <p:cNvPr id="4" name="Slide Number Placeholder 3"/>
          <p:cNvSpPr>
            <a:spLocks noGrp="1"/>
          </p:cNvSpPr>
          <p:nvPr>
            <p:ph type="sldNum" sz="quarter" idx="10"/>
          </p:nvPr>
        </p:nvSpPr>
        <p:spPr/>
        <p:txBody>
          <a:bodyPr/>
          <a:lstStyle/>
          <a:p>
            <a:fld id="{4E765CA8-773C-4672-86C7-BF3D1D8903CC}" type="slidenum">
              <a:rPr lang="en-US" smtClean="0"/>
              <a:t>25</a:t>
            </a:fld>
            <a:endParaRPr lang="en-US" dirty="0"/>
          </a:p>
        </p:txBody>
      </p:sp>
    </p:spTree>
    <p:extLst>
      <p:ext uri="{BB962C8B-B14F-4D97-AF65-F5344CB8AC3E}">
        <p14:creationId xmlns:p14="http://schemas.microsoft.com/office/powerpoint/2010/main" val="182485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Ethics approval is required, and applications and summary forms must be filed with GCREB, before any recruitment or data collection may begin.</a:t>
            </a:r>
          </a:p>
        </p:txBody>
      </p:sp>
      <p:sp>
        <p:nvSpPr>
          <p:cNvPr id="4" name="Slide Number Placeholder 3"/>
          <p:cNvSpPr>
            <a:spLocks noGrp="1"/>
          </p:cNvSpPr>
          <p:nvPr>
            <p:ph type="sldNum" sz="quarter" idx="10"/>
          </p:nvPr>
        </p:nvSpPr>
        <p:spPr/>
        <p:txBody>
          <a:bodyPr/>
          <a:lstStyle/>
          <a:p>
            <a:fld id="{4E765CA8-773C-4672-86C7-BF3D1D8903CC}" type="slidenum">
              <a:rPr lang="en-US" smtClean="0"/>
              <a:t>26</a:t>
            </a:fld>
            <a:endParaRPr lang="en-US" dirty="0"/>
          </a:p>
        </p:txBody>
      </p:sp>
    </p:spTree>
    <p:extLst>
      <p:ext uri="{BB962C8B-B14F-4D97-AF65-F5344CB8AC3E}">
        <p14:creationId xmlns:p14="http://schemas.microsoft.com/office/powerpoint/2010/main" val="217904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pPr marL="171450" indent="-171450">
              <a:buFont typeface="Arial" panose="020B0604020202020204" pitchFamily="34" charset="0"/>
              <a:buChar char="•"/>
            </a:pPr>
            <a:r>
              <a:rPr lang="en-CA" dirty="0"/>
              <a:t>While the GCREB does need to understand a little bit about the programming, it should be a very brief paragraph in the rationale. Information provided in the application should contain the methodology of the RESEARCH, not the PROGRAMMING.</a:t>
            </a:r>
          </a:p>
        </p:txBody>
      </p:sp>
      <p:sp>
        <p:nvSpPr>
          <p:cNvPr id="4" name="Slide Number Placeholder 3"/>
          <p:cNvSpPr>
            <a:spLocks noGrp="1"/>
          </p:cNvSpPr>
          <p:nvPr>
            <p:ph type="sldNum" sz="quarter" idx="5"/>
          </p:nvPr>
        </p:nvSpPr>
        <p:spPr/>
        <p:txBody>
          <a:bodyPr/>
          <a:lstStyle/>
          <a:p>
            <a:fld id="{4E765CA8-773C-4672-86C7-BF3D1D8903CC}" type="slidenum">
              <a:rPr lang="en-US" smtClean="0"/>
              <a:t>30</a:t>
            </a:fld>
            <a:endParaRPr lang="en-US" dirty="0"/>
          </a:p>
        </p:txBody>
      </p:sp>
    </p:spTree>
    <p:extLst>
      <p:ext uri="{BB962C8B-B14F-4D97-AF65-F5344CB8AC3E}">
        <p14:creationId xmlns:p14="http://schemas.microsoft.com/office/powerpoint/2010/main" val="169616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A1C8AB-E032-4899-89FE-6815D570466E}" type="slidenum">
              <a:rPr lang="en-CA" altLang="en-US">
                <a:latin typeface="Calibri" panose="020F0502020204030204" pitchFamily="34" charset="0"/>
              </a:rPr>
              <a:pPr eaLnBrk="1" hangingPunct="1"/>
              <a:t>32</a:t>
            </a:fld>
            <a:endParaRPr lang="en-CA" altLang="en-US" dirty="0">
              <a:latin typeface="Calibri" panose="020F0502020204030204" pitchFamily="34" charset="0"/>
            </a:endParaRPr>
          </a:p>
        </p:txBody>
      </p:sp>
    </p:spTree>
    <p:extLst>
      <p:ext uri="{BB962C8B-B14F-4D97-AF65-F5344CB8AC3E}">
        <p14:creationId xmlns:p14="http://schemas.microsoft.com/office/powerpoint/2010/main" val="104358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Most people thinks of ethics as synonymous with morals used to distinguish between right and wrong</a:t>
            </a:r>
          </a:p>
          <a:p>
            <a:endParaRPr lang="en-US" dirty="0">
              <a:cs typeface="Calibri"/>
            </a:endParaRPr>
          </a:p>
          <a:p>
            <a:r>
              <a:rPr lang="en-US" dirty="0">
                <a:cs typeface="Calibri"/>
              </a:rPr>
              <a:t>Golden Oath</a:t>
            </a:r>
          </a:p>
          <a:p>
            <a:r>
              <a:rPr lang="en-US" dirty="0">
                <a:cs typeface="Calibri"/>
              </a:rPr>
              <a:t>Do unto others as you would have them do onto you</a:t>
            </a:r>
          </a:p>
          <a:p>
            <a:endParaRPr lang="en-US" dirty="0">
              <a:cs typeface="Calibri"/>
            </a:endParaRPr>
          </a:p>
          <a:p>
            <a:r>
              <a:rPr lang="en-US" dirty="0">
                <a:cs typeface="Calibri"/>
              </a:rPr>
              <a:t>Hippocratic Oath</a:t>
            </a:r>
          </a:p>
          <a:p>
            <a:r>
              <a:rPr lang="en-US" dirty="0">
                <a:cs typeface="Calibri"/>
              </a:rPr>
              <a:t>First of all, do no harm</a:t>
            </a:r>
          </a:p>
          <a:p>
            <a:endParaRPr lang="en-US" dirty="0">
              <a:cs typeface="Calibri"/>
            </a:endParaRPr>
          </a:p>
          <a:p>
            <a:r>
              <a:rPr lang="en-US" dirty="0">
                <a:cs typeface="Calibri"/>
              </a:rPr>
              <a:t>A Religious Creed</a:t>
            </a:r>
          </a:p>
          <a:p>
            <a:r>
              <a:rPr lang="en-US" dirty="0">
                <a:cs typeface="Calibri"/>
              </a:rPr>
              <a:t>10 commandments e.g. thou shall not kill</a:t>
            </a:r>
          </a:p>
          <a:p>
            <a:endParaRPr lang="en-US" dirty="0">
              <a:cs typeface="Calibri"/>
            </a:endParaRPr>
          </a:p>
          <a:p>
            <a:r>
              <a:rPr lang="en-US" dirty="0">
                <a:cs typeface="Calibri"/>
              </a:rPr>
              <a:t>One might be tempted to assume that ethics are no more than common sense.  However, why then are there so many ethical disputes and issues in our society.</a:t>
            </a:r>
          </a:p>
        </p:txBody>
      </p:sp>
      <p:sp>
        <p:nvSpPr>
          <p:cNvPr id="4" name="Slide Number Placeholder 3"/>
          <p:cNvSpPr>
            <a:spLocks noGrp="1"/>
          </p:cNvSpPr>
          <p:nvPr>
            <p:ph type="sldNum" sz="quarter" idx="5"/>
          </p:nvPr>
        </p:nvSpPr>
        <p:spPr/>
        <p:txBody>
          <a:bodyPr/>
          <a:lstStyle/>
          <a:p>
            <a:fld id="{4E765CA8-773C-4672-86C7-BF3D1D8903CC}" type="slidenum">
              <a:rPr lang="en-US" smtClean="0"/>
              <a:t>3</a:t>
            </a:fld>
            <a:endParaRPr lang="en-US" dirty="0"/>
          </a:p>
        </p:txBody>
      </p:sp>
    </p:spTree>
    <p:extLst>
      <p:ext uri="{BB962C8B-B14F-4D97-AF65-F5344CB8AC3E}">
        <p14:creationId xmlns:p14="http://schemas.microsoft.com/office/powerpoint/2010/main" val="107539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Calibri"/>
              </a:rPr>
              <a:t>Bad Blood Study aka Tuskegee Syphilis Study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Light"/>
              </a:rPr>
              <a:t>Vulnerable population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Light"/>
              </a:rPr>
              <a:t>Coercion - Free healthcare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Light"/>
              </a:rPr>
              <a:t>N</a:t>
            </a:r>
            <a:r>
              <a:rPr lang="en-US" dirty="0">
                <a:cs typeface="Calibri"/>
              </a:rPr>
              <a:t>ot informed of their diagnosis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Given placebos and ineffective toxic treatments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Denied effective penicillin treatment even once widely available to the rest of the population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128 died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Calibri"/>
              </a:rPr>
              <a:t>Montreal LSD Brainwashing Study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No informed consent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Patients harmed</a:t>
            </a:r>
            <a:r>
              <a:rPr lang="en-US" dirty="0">
                <a:ea typeface="+mn-lt"/>
                <a:cs typeface="Calibri Light"/>
              </a:rPr>
              <a:t> through experimental drugs and treatment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cs typeface="Calibri"/>
              </a:rPr>
              <a:t>Stanford Prison Experiment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Inexperienced researcher did not anticipate the effects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“Guard” participants abused “Prisoner” participants for six days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mn-lt"/>
                <a:cs typeface="+mn-lt"/>
              </a:rPr>
              <a:t>Participants not allowed to withdraw</a:t>
            </a:r>
            <a:endParaRPr lang="en-US" dirty="0">
              <a:cs typeface="Calibri"/>
            </a:endParaRPr>
          </a:p>
          <a:p>
            <a:endParaRPr lang="en-US" b="1" dirty="0">
              <a:cs typeface="Calibri"/>
            </a:endParaRPr>
          </a:p>
          <a:p>
            <a:r>
              <a:rPr lang="en-US" b="1" dirty="0">
                <a:cs typeface="Calibri"/>
              </a:rPr>
              <a:t>Controversial Gene-Edited Baby Study</a:t>
            </a:r>
          </a:p>
          <a:p>
            <a:pPr marL="171450" indent="-171450">
              <a:buFont typeface="Arial" panose="020B0604020202020204" pitchFamily="34" charset="0"/>
              <a:buChar char="•"/>
            </a:pPr>
            <a:r>
              <a:rPr lang="en-US" dirty="0">
                <a:cs typeface="Calibri"/>
              </a:rPr>
              <a:t>Chinese Researcher He Jiankui</a:t>
            </a:r>
          </a:p>
          <a:p>
            <a:pPr marL="171450" indent="-171450">
              <a:buFont typeface="Arial" panose="020B0604020202020204" pitchFamily="34" charset="0"/>
              <a:buChar char="•"/>
            </a:pPr>
            <a:r>
              <a:rPr lang="en-US" dirty="0">
                <a:cs typeface="Calibri"/>
              </a:rPr>
              <a:t>Announced in 2018 that he had successfully altered the genes of twin girls born in November of that year to prevent them from contracting HIV from their conceiving parents.</a:t>
            </a:r>
          </a:p>
          <a:p>
            <a:pPr marL="171450" indent="-171450">
              <a:buFont typeface="Arial" panose="020B0604020202020204" pitchFamily="34" charset="0"/>
              <a:buChar char="•"/>
            </a:pPr>
            <a:r>
              <a:rPr lang="en-US" dirty="0">
                <a:cs typeface="Calibri"/>
              </a:rPr>
              <a:t>A provincial government investigation ensued.</a:t>
            </a:r>
          </a:p>
          <a:p>
            <a:pPr marL="171450" indent="-171450">
              <a:buFont typeface="Arial" panose="020B0604020202020204" pitchFamily="34" charset="0"/>
              <a:buChar char="•"/>
            </a:pPr>
            <a:r>
              <a:rPr lang="en-US" dirty="0">
                <a:cs typeface="Calibri"/>
              </a:rPr>
              <a:t>They found that: </a:t>
            </a:r>
          </a:p>
          <a:p>
            <a:pPr marL="628650" lvl="1" indent="-171450">
              <a:buFont typeface="Arial" panose="020B0604020202020204" pitchFamily="34" charset="0"/>
              <a:buChar char="•"/>
            </a:pPr>
            <a:r>
              <a:rPr lang="en-US" dirty="0">
                <a:cs typeface="Calibri"/>
              </a:rPr>
              <a:t>The ethical review papers were forged</a:t>
            </a:r>
          </a:p>
          <a:p>
            <a:pPr marL="628650" lvl="1" indent="-171450">
              <a:buFont typeface="Arial" panose="020B0604020202020204" pitchFamily="34" charset="0"/>
              <a:buChar char="•"/>
            </a:pPr>
            <a:r>
              <a:rPr lang="en-US" dirty="0">
                <a:cs typeface="Calibri"/>
              </a:rPr>
              <a:t>The researcher deliberately evaded supervision </a:t>
            </a:r>
            <a:endParaRPr lang="en-US" dirty="0"/>
          </a:p>
          <a:p>
            <a:pPr marL="628650" lvl="1" indent="-171450">
              <a:buFont typeface="Arial" panose="020B0604020202020204" pitchFamily="34" charset="0"/>
              <a:buChar char="•"/>
            </a:pPr>
            <a:r>
              <a:rPr lang="en-US" dirty="0">
                <a:cs typeface="Calibri"/>
              </a:rPr>
              <a:t>Used technology of uncertain safety and effectiveness</a:t>
            </a:r>
          </a:p>
          <a:p>
            <a:pPr marL="628650" lvl="1" indent="-171450">
              <a:buFont typeface="Arial" panose="020B0604020202020204" pitchFamily="34" charset="0"/>
              <a:buChar char="•"/>
            </a:pPr>
            <a:r>
              <a:rPr lang="en-US" dirty="0">
                <a:cs typeface="Calibri"/>
              </a:rPr>
              <a:t>The researcher was pursing personal fame and used self-raised funds.</a:t>
            </a:r>
          </a:p>
          <a:p>
            <a:pPr marL="171450" indent="-171450">
              <a:buFont typeface="Arial" panose="020B0604020202020204" pitchFamily="34" charset="0"/>
              <a:buChar char="•"/>
            </a:pPr>
            <a:r>
              <a:rPr lang="en-US" dirty="0">
                <a:cs typeface="Calibri"/>
              </a:rPr>
              <a:t>Such gene-editing work is banned in most countries, including China.</a:t>
            </a:r>
          </a:p>
        </p:txBody>
      </p:sp>
      <p:sp>
        <p:nvSpPr>
          <p:cNvPr id="4" name="Slide Number Placeholder 3"/>
          <p:cNvSpPr>
            <a:spLocks noGrp="1"/>
          </p:cNvSpPr>
          <p:nvPr>
            <p:ph type="sldNum" sz="quarter" idx="5"/>
          </p:nvPr>
        </p:nvSpPr>
        <p:spPr/>
        <p:txBody>
          <a:bodyPr/>
          <a:lstStyle/>
          <a:p>
            <a:fld id="{4E765CA8-773C-4672-86C7-BF3D1D8903CC}" type="slidenum">
              <a:rPr lang="en-US" smtClean="0"/>
              <a:t>4</a:t>
            </a:fld>
            <a:endParaRPr lang="en-US" dirty="0"/>
          </a:p>
        </p:txBody>
      </p:sp>
    </p:spTree>
    <p:extLst>
      <p:ext uri="{BB962C8B-B14F-4D97-AF65-F5344CB8AC3E}">
        <p14:creationId xmlns:p14="http://schemas.microsoft.com/office/powerpoint/2010/main" val="413218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informed-consent process should be one of meaningful information exchange between researchers and study participants.</a:t>
            </a:r>
          </a:p>
          <a:p>
            <a:endParaRPr lang="en-US" dirty="0">
              <a:cs typeface="Calibri"/>
            </a:endParaRPr>
          </a:p>
          <a:p>
            <a:r>
              <a:rPr lang="en-US" dirty="0">
                <a:cs typeface="Calibri"/>
              </a:rPr>
              <a:t>It is one of the responsibilities of research ethics committees to ensure appropriate informed consent. </a:t>
            </a:r>
          </a:p>
          <a:p>
            <a:endParaRPr lang="en-US" dirty="0">
              <a:cs typeface="Calibri"/>
            </a:endParaRPr>
          </a:p>
          <a:p>
            <a:r>
              <a:rPr lang="en-US" dirty="0">
                <a:cs typeface="Calibri"/>
              </a:rPr>
              <a:t>Studies have been conducted the ethical issues of informed consent in various fields.</a:t>
            </a:r>
          </a:p>
          <a:p>
            <a:endParaRPr lang="en-US" dirty="0">
              <a:cs typeface="Calibri"/>
            </a:endParaRPr>
          </a:p>
          <a:p>
            <a:r>
              <a:rPr lang="en-US" dirty="0">
                <a:cs typeface="Calibri"/>
              </a:rPr>
              <a:t>Once such study by Adams et al. (2017) examined informed consent in malaria research proposals and found that:</a:t>
            </a:r>
          </a:p>
          <a:p>
            <a:pPr marL="171450" indent="-171450">
              <a:buFont typeface="Arial" panose="020B0604020202020204" pitchFamily="34" charset="0"/>
              <a:buChar char="•"/>
            </a:pPr>
            <a:r>
              <a:rPr lang="en-US" dirty="0">
                <a:cs typeface="Calibri"/>
              </a:rPr>
              <a:t>In the case of the studies that required informed consent</a:t>
            </a:r>
          </a:p>
          <a:p>
            <a:pPr marL="171450" indent="-171450">
              <a:buFont typeface="Arial" panose="020B0604020202020204" pitchFamily="34" charset="0"/>
              <a:buChar char="•"/>
            </a:pPr>
            <a:r>
              <a:rPr lang="en-US" dirty="0">
                <a:cs typeface="Calibri"/>
              </a:rPr>
              <a:t>2/3 needed to improve their explanation of study procedures to participants</a:t>
            </a:r>
          </a:p>
          <a:p>
            <a:pPr marL="171450" indent="-171450">
              <a:buFont typeface="Arial" panose="020B0604020202020204" pitchFamily="34" charset="0"/>
              <a:buChar char="•"/>
            </a:pPr>
            <a:r>
              <a:rPr lang="en-US" dirty="0">
                <a:cs typeface="Calibri"/>
              </a:rPr>
              <a:t>40% attracted comments on risk and discomfort, vulnerable status, and compensation</a:t>
            </a:r>
          </a:p>
          <a:p>
            <a:pPr marL="171450" indent="-171450">
              <a:buFont typeface="Arial" panose="020B0604020202020204" pitchFamily="34" charset="0"/>
              <a:buChar char="•"/>
            </a:pPr>
            <a:r>
              <a:rPr lang="en-US" dirty="0">
                <a:cs typeface="Calibri"/>
              </a:rPr>
              <a:t>Studies that involved vulnerable populations raised more issues than those that did not</a:t>
            </a:r>
          </a:p>
          <a:p>
            <a:endParaRPr lang="en-US" dirty="0">
              <a:cs typeface="Calibri"/>
            </a:endParaRPr>
          </a:p>
          <a:p>
            <a:r>
              <a:rPr lang="en-US" dirty="0">
                <a:cs typeface="Calibri"/>
              </a:rPr>
              <a:t>(Reference: </a:t>
            </a:r>
            <a:r>
              <a:rPr lang="en-US" dirty="0"/>
              <a:t>https://bmcmedethics.biomedcentral.com/track/pdf/10.1186/s12910-017-0210-0.pdf?site=bmcmedethics.biomedcentral.com) </a:t>
            </a:r>
          </a:p>
          <a:p>
            <a:endParaRPr lang="en-US" dirty="0">
              <a:cs typeface="Calibri"/>
            </a:endParaRPr>
          </a:p>
          <a:p>
            <a:r>
              <a:rPr lang="en-US" dirty="0">
                <a:cs typeface="Calibri"/>
              </a:rPr>
              <a:t>Connect to the GC environment</a:t>
            </a:r>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4E765CA8-773C-4672-86C7-BF3D1D8903CC}" type="slidenum">
              <a:rPr lang="en-US" smtClean="0"/>
              <a:t>5</a:t>
            </a:fld>
            <a:endParaRPr lang="en-US" dirty="0"/>
          </a:p>
        </p:txBody>
      </p:sp>
    </p:spTree>
    <p:extLst>
      <p:ext uri="{BB962C8B-B14F-4D97-AF65-F5344CB8AC3E}">
        <p14:creationId xmlns:p14="http://schemas.microsoft.com/office/powerpoint/2010/main" val="331838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Within this context, the standard has been established by the Tri-council</a:t>
            </a:r>
            <a:r>
              <a:rPr lang="en-CA" baseline="0" dirty="0"/>
              <a:t> agencies.</a:t>
            </a:r>
            <a:endParaRPr lang="en-CA" dirty="0"/>
          </a:p>
          <a:p>
            <a:endParaRPr lang="en-CA" dirty="0"/>
          </a:p>
        </p:txBody>
      </p:sp>
      <p:sp>
        <p:nvSpPr>
          <p:cNvPr id="4" name="Slide Number Placeholder 3"/>
          <p:cNvSpPr>
            <a:spLocks noGrp="1"/>
          </p:cNvSpPr>
          <p:nvPr>
            <p:ph type="sldNum" sz="quarter" idx="10"/>
          </p:nvPr>
        </p:nvSpPr>
        <p:spPr/>
        <p:txBody>
          <a:bodyPr/>
          <a:lstStyle/>
          <a:p>
            <a:fld id="{4E765CA8-773C-4672-86C7-BF3D1D8903CC}" type="slidenum">
              <a:rPr lang="en-US" smtClean="0"/>
              <a:t>6</a:t>
            </a:fld>
            <a:endParaRPr lang="en-US" dirty="0"/>
          </a:p>
        </p:txBody>
      </p:sp>
    </p:spTree>
    <p:extLst>
      <p:ext uri="{BB962C8B-B14F-4D97-AF65-F5344CB8AC3E}">
        <p14:creationId xmlns:p14="http://schemas.microsoft.com/office/powerpoint/2010/main" val="9094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Georgian</a:t>
            </a:r>
            <a:r>
              <a:rPr lang="en-US" baseline="0" dirty="0"/>
              <a:t> College must comply with the TCPS2 in order to be eligible for funding from the Tri-council agencies.</a:t>
            </a:r>
            <a:endParaRPr lang="en-US" dirty="0"/>
          </a:p>
        </p:txBody>
      </p:sp>
      <p:sp>
        <p:nvSpPr>
          <p:cNvPr id="4" name="Slide Number Placeholder 3"/>
          <p:cNvSpPr>
            <a:spLocks noGrp="1"/>
          </p:cNvSpPr>
          <p:nvPr>
            <p:ph type="sldNum" sz="quarter" idx="10"/>
          </p:nvPr>
        </p:nvSpPr>
        <p:spPr/>
        <p:txBody>
          <a:bodyPr/>
          <a:lstStyle/>
          <a:p>
            <a:fld id="{4E765CA8-773C-4672-86C7-BF3D1D8903CC}" type="slidenum">
              <a:rPr lang="en-US" smtClean="0"/>
              <a:t>7</a:t>
            </a:fld>
            <a:endParaRPr lang="en-US" dirty="0"/>
          </a:p>
        </p:txBody>
      </p:sp>
    </p:spTree>
    <p:extLst>
      <p:ext uri="{BB962C8B-B14F-4D97-AF65-F5344CB8AC3E}">
        <p14:creationId xmlns:p14="http://schemas.microsoft.com/office/powerpoint/2010/main" val="389328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D9FA80-7464-4CAA-9630-81F10528DA02}" type="slidenum">
              <a:rPr lang="en-CA" altLang="en-US">
                <a:latin typeface="Calibri" panose="020F0502020204030204" pitchFamily="34" charset="0"/>
              </a:rPr>
              <a:pPr eaLnBrk="1" hangingPunct="1"/>
              <a:t>8</a:t>
            </a:fld>
            <a:endParaRPr lang="en-CA" altLang="en-US" dirty="0">
              <a:latin typeface="Calibri" panose="020F0502020204030204" pitchFamily="34" charset="0"/>
            </a:endParaRPr>
          </a:p>
        </p:txBody>
      </p:sp>
    </p:spTree>
    <p:extLst>
      <p:ext uri="{BB962C8B-B14F-4D97-AF65-F5344CB8AC3E}">
        <p14:creationId xmlns:p14="http://schemas.microsoft.com/office/powerpoint/2010/main" val="330228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One</a:t>
            </a:r>
            <a:r>
              <a:rPr lang="en-US" baseline="0" dirty="0"/>
              <a:t> of the most difficult questions to answer is whether or not a study constitutes research requiring ethics approval, or is it exempt.</a:t>
            </a:r>
          </a:p>
          <a:p>
            <a:pPr marL="173422" indent="-173422">
              <a:buFont typeface="Arial" panose="020B0604020202020204" pitchFamily="34" charset="0"/>
              <a:buChar char="•"/>
            </a:pPr>
            <a:r>
              <a:rPr lang="en-US" baseline="0" dirty="0"/>
              <a:t>The ARECCI Ethics Screening Tool is a free online questionnaire that can assist in making this determination.</a:t>
            </a:r>
          </a:p>
          <a:p>
            <a:pPr marL="173422" indent="-173422">
              <a:buFont typeface="Arial" panose="020B0604020202020204" pitchFamily="34" charset="0"/>
              <a:buChar char="•"/>
            </a:pPr>
            <a:r>
              <a:rPr lang="en-US" baseline="0" dirty="0"/>
              <a:t>When in doubt, submit an Application for Research Ethics Approval.</a:t>
            </a:r>
            <a:endParaRPr lang="en-US" dirty="0"/>
          </a:p>
        </p:txBody>
      </p:sp>
      <p:sp>
        <p:nvSpPr>
          <p:cNvPr id="4" name="Slide Number Placeholder 3"/>
          <p:cNvSpPr>
            <a:spLocks noGrp="1"/>
          </p:cNvSpPr>
          <p:nvPr>
            <p:ph type="sldNum" sz="quarter" idx="10"/>
          </p:nvPr>
        </p:nvSpPr>
        <p:spPr/>
        <p:txBody>
          <a:bodyPr/>
          <a:lstStyle/>
          <a:p>
            <a:fld id="{4E765CA8-773C-4672-86C7-BF3D1D8903CC}" type="slidenum">
              <a:rPr lang="en-US" smtClean="0"/>
              <a:t>10</a:t>
            </a:fld>
            <a:endParaRPr lang="en-US" dirty="0"/>
          </a:p>
        </p:txBody>
      </p:sp>
    </p:spTree>
    <p:extLst>
      <p:ext uri="{BB962C8B-B14F-4D97-AF65-F5344CB8AC3E}">
        <p14:creationId xmlns:p14="http://schemas.microsoft.com/office/powerpoint/2010/main" val="213215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2000" dirty="0"/>
              <a:t>For participants or data from a particular program or department, the approver is usually the associate dean or department manager.</a:t>
            </a:r>
          </a:p>
          <a:p>
            <a:pPr marL="914400" lvl="1" indent="-457200">
              <a:buFont typeface="Arial" panose="020B0604020202020204" pitchFamily="34" charset="0"/>
              <a:buChar char="•"/>
            </a:pPr>
            <a:r>
              <a:rPr lang="en-US" sz="2000" dirty="0"/>
              <a:t>To invite a participant group that spans more than one department, the request may need to go to the vice president responsible for that group. This may depend on the topic of your research, e.g. academics, services or employment.</a:t>
            </a:r>
          </a:p>
          <a:p>
            <a:pPr marL="914400" lvl="1" indent="-457200">
              <a:buFont typeface="Arial" panose="020B0604020202020204" pitchFamily="34" charset="0"/>
              <a:buChar char="•"/>
            </a:pPr>
            <a:r>
              <a:rPr lang="en-US" sz="2000" dirty="0"/>
              <a:t>The Director of Institutional Research provides final RPARR approval.</a:t>
            </a:r>
          </a:p>
          <a:p>
            <a:pPr marL="914400" lvl="1" indent="-457200">
              <a:buFont typeface="Arial" panose="020B0604020202020204" pitchFamily="34" charset="0"/>
              <a:buChar char="•"/>
            </a:pPr>
            <a:endParaRPr lang="en-US" sz="2000" dirty="0"/>
          </a:p>
          <a:p>
            <a:endParaRPr lang="en-CA" dirty="0"/>
          </a:p>
        </p:txBody>
      </p:sp>
      <p:sp>
        <p:nvSpPr>
          <p:cNvPr id="4" name="Slide Number Placeholder 3"/>
          <p:cNvSpPr>
            <a:spLocks noGrp="1"/>
          </p:cNvSpPr>
          <p:nvPr>
            <p:ph type="sldNum" sz="quarter" idx="5"/>
          </p:nvPr>
        </p:nvSpPr>
        <p:spPr/>
        <p:txBody>
          <a:bodyPr/>
          <a:lstStyle/>
          <a:p>
            <a:fld id="{4E765CA8-773C-4672-86C7-BF3D1D8903CC}" type="slidenum">
              <a:rPr lang="en-US" smtClean="0"/>
              <a:t>15</a:t>
            </a:fld>
            <a:endParaRPr lang="en-US" dirty="0"/>
          </a:p>
        </p:txBody>
      </p:sp>
    </p:spTree>
    <p:extLst>
      <p:ext uri="{BB962C8B-B14F-4D97-AF65-F5344CB8AC3E}">
        <p14:creationId xmlns:p14="http://schemas.microsoft.com/office/powerpoint/2010/main" val="1091386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168239"/>
          </a:xfrm>
          <a:prstGeom prst="rect">
            <a:avLst/>
          </a:prstGeom>
        </p:spPr>
        <p:txBody>
          <a:bodyPr/>
          <a:lstStyle/>
          <a:p>
            <a:r>
              <a:rPr lang="en-US" dirty="0"/>
              <a:t>Click icon to add picture</a:t>
            </a:r>
          </a:p>
        </p:txBody>
      </p:sp>
      <p:sp>
        <p:nvSpPr>
          <p:cNvPr id="2" name="Rectangle 1"/>
          <p:cNvSpPr/>
          <p:nvPr userDrawn="1"/>
        </p:nvSpPr>
        <p:spPr>
          <a:xfrm>
            <a:off x="0" y="4168239"/>
            <a:ext cx="9144000" cy="2689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1" hasCustomPrompt="1"/>
          </p:nvPr>
        </p:nvSpPr>
        <p:spPr>
          <a:xfrm>
            <a:off x="4724400" y="63246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a:t>Add your department here</a:t>
            </a:r>
          </a:p>
        </p:txBody>
      </p:sp>
      <p:sp>
        <p:nvSpPr>
          <p:cNvPr id="14" name="Text Placeholder 13"/>
          <p:cNvSpPr>
            <a:spLocks noGrp="1" noChangeAspect="1"/>
          </p:cNvSpPr>
          <p:nvPr>
            <p:ph type="body" sz="quarter" idx="12" hasCustomPrompt="1"/>
          </p:nvPr>
        </p:nvSpPr>
        <p:spPr>
          <a:xfrm>
            <a:off x="318337" y="4648200"/>
            <a:ext cx="8229600" cy="1143000"/>
          </a:xfrm>
          <a:prstGeom prst="rect">
            <a:avLst/>
          </a:prstGeom>
        </p:spPr>
        <p:txBody>
          <a:bodyPr lIns="0" tIns="0" rIns="0" bIns="0"/>
          <a:lstStyle>
            <a:lvl1pPr>
              <a:spcBef>
                <a:spcPts val="0"/>
              </a:spcBef>
              <a:defRPr sz="3200" b="0" cap="none" baseline="0">
                <a:latin typeface="+mj-lt"/>
              </a:defRPr>
            </a:lvl1pPr>
          </a:lstStyle>
          <a:p>
            <a:pPr lvl="0"/>
            <a:r>
              <a:rPr lang="en-US"/>
              <a:t>Title goes here</a:t>
            </a:r>
          </a:p>
          <a:p>
            <a:pPr lvl="0"/>
            <a:r>
              <a:rPr lang="en-US"/>
              <a:t>It can be on 2 lines – use sentence case</a:t>
            </a:r>
          </a:p>
        </p:txBody>
      </p:sp>
      <p:sp>
        <p:nvSpPr>
          <p:cNvPr id="15" name="Text Placeholder 11"/>
          <p:cNvSpPr>
            <a:spLocks noGrp="1"/>
          </p:cNvSpPr>
          <p:nvPr>
            <p:ph type="body" sz="quarter" idx="13" hasCustomPrompt="1"/>
          </p:nvPr>
        </p:nvSpPr>
        <p:spPr>
          <a:xfrm>
            <a:off x="4724400" y="60198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a:t>Add your name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402428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Picture Background with content - A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7" name="TextBox 6"/>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179249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icture Background with content - A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bg1">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accent5"/>
                </a:solidFill>
                <a:latin typeface="+mj-lt"/>
              </a:defRPr>
            </a:lvl1pPr>
            <a:lvl2pPr marL="457200" indent="-182880">
              <a:buFont typeface="Arial" panose="020B0604020202020204" pitchFamily="34" charset="0"/>
              <a:buChar char="•"/>
              <a:defRPr sz="2000">
                <a:solidFill>
                  <a:schemeClr val="accent5"/>
                </a:solidFill>
                <a:latin typeface="+mj-lt"/>
              </a:defRPr>
            </a:lvl2pPr>
            <a:lvl3pPr marL="640080" indent="-182880">
              <a:buFont typeface="Avenir LT Std 65 Medium"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7" name="TextBox 6"/>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40848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A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1" y="4495800"/>
            <a:ext cx="5473701" cy="1439863"/>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7" name="Rectangle 6"/>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17"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bg1"/>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p:txBody>
      </p:sp>
      <p:sp>
        <p:nvSpPr>
          <p:cNvPr id="18"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a:t>##</a:t>
            </a:r>
          </a:p>
        </p:txBody>
      </p:sp>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741364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A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4495800"/>
            <a:ext cx="5473701" cy="1439862"/>
          </a:xfrm>
          <a:prstGeom prst="rect">
            <a:avLst/>
          </a:prstGeom>
          <a:solidFill>
            <a:schemeClr val="bg2">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accent5"/>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p:txBody>
      </p:sp>
      <p:sp>
        <p:nvSpPr>
          <p:cNvPr id="4"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a:t>##</a:t>
            </a:r>
          </a:p>
        </p:txBody>
      </p:sp>
      <p:sp>
        <p:nvSpPr>
          <p:cNvPr id="7" name="Rectangle 6"/>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5156411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 A">
    <p:spTree>
      <p:nvGrpSpPr>
        <p:cNvPr id="1" name=""/>
        <p:cNvGrpSpPr/>
        <p:nvPr/>
      </p:nvGrpSpPr>
      <p:grpSpPr>
        <a:xfrm>
          <a:off x="0" y="0"/>
          <a:ext cx="0" cy="0"/>
          <a:chOff x="0" y="0"/>
          <a:chExt cx="0" cy="0"/>
        </a:xfrm>
      </p:grpSpPr>
      <p:sp>
        <p:nvSpPr>
          <p:cNvPr id="2" name="Rectangle 1"/>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Bullet heading – sentence case</a:t>
            </a:r>
          </a:p>
        </p:txBody>
      </p:sp>
      <p:sp>
        <p:nvSpPr>
          <p:cNvPr id="12" name="Text Placeholder 11"/>
          <p:cNvSpPr>
            <a:spLocks noGrp="1"/>
          </p:cNvSpPr>
          <p:nvPr>
            <p:ph type="body" sz="quarter" idx="10" hasCustomPrompt="1"/>
          </p:nvPr>
        </p:nvSpPr>
        <p:spPr>
          <a:xfrm>
            <a:off x="655638" y="1978025"/>
            <a:ext cx="7874000" cy="3976688"/>
          </a:xfrm>
          <a:prstGeom prst="rect">
            <a:avLst/>
          </a:prstGeom>
        </p:spPr>
        <p:txBody>
          <a:bodyPr lIns="0" tIns="0" rIns="0" bIns="0"/>
          <a:lstStyle>
            <a:lvl1pPr marL="182880" indent="-182880">
              <a:buFont typeface="Arial" panose="020B0604020202020204" pitchFamily="34" charset="0"/>
              <a:buChar char="•"/>
              <a:defRPr sz="2800">
                <a:solidFill>
                  <a:schemeClr val="tx1"/>
                </a:solidFill>
                <a:latin typeface="+mj-lt"/>
              </a:defRPr>
            </a:lvl1pPr>
            <a:lvl2pPr marL="640080" indent="-228600">
              <a:buFont typeface="Calibri" panose="020F0502020204030204"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Calibri" panose="020F0502020204030204"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4" name="TextBox 3"/>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432754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s with graphics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Bullet heading – sentence case</a:t>
            </a:r>
          </a:p>
        </p:txBody>
      </p:sp>
      <p:sp>
        <p:nvSpPr>
          <p:cNvPr id="12" name="Text Placeholder 11"/>
          <p:cNvSpPr>
            <a:spLocks noGrp="1"/>
          </p:cNvSpPr>
          <p:nvPr>
            <p:ph type="body" sz="quarter" idx="10"/>
          </p:nvPr>
        </p:nvSpPr>
        <p:spPr>
          <a:xfrm>
            <a:off x="655638" y="1978025"/>
            <a:ext cx="3459162" cy="3976688"/>
          </a:xfrm>
          <a:prstGeom prst="rect">
            <a:avLst/>
          </a:prstGeom>
        </p:spPr>
        <p:txBody>
          <a:bodyPr lIns="0" tIns="0" rIns="0" bIns="0"/>
          <a:lstStyle>
            <a:lvl1pPr marL="182880" indent="-182880">
              <a:spcBef>
                <a:spcPts val="1800"/>
              </a:spcBef>
              <a:buFont typeface="Arial" panose="020B0604020202020204" pitchFamily="34" charset="0"/>
              <a:buChar char="•"/>
              <a:defRPr sz="2800">
                <a:solidFill>
                  <a:schemeClr val="tx1"/>
                </a:solidFill>
                <a:latin typeface="+mj-lt"/>
              </a:defRPr>
            </a:lvl1pPr>
            <a:lvl2pPr marL="640080" indent="-228600">
              <a:buFont typeface="Avenir LT Std 65 Medium"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Avenir LT Std 65 Medium"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noChangeAspect="1"/>
          </p:cNvSpPr>
          <p:nvPr>
            <p:ph sz="quarter" idx="11"/>
          </p:nvPr>
        </p:nvSpPr>
        <p:spPr>
          <a:xfrm>
            <a:off x="4419600" y="1981200"/>
            <a:ext cx="4114800" cy="3962400"/>
          </a:xfrm>
          <a:prstGeom prst="rect">
            <a:avLst/>
          </a:prstGeom>
        </p:spPr>
        <p:txBody>
          <a:bodyPr/>
          <a:lstStyle/>
          <a:p>
            <a:pPr lvl="0"/>
            <a:r>
              <a:rPr lang="en-US"/>
              <a:t>Edit Master text styles</a:t>
            </a:r>
          </a:p>
        </p:txBody>
      </p:sp>
      <p:sp>
        <p:nvSpPr>
          <p:cNvPr id="6" name="Rectangle 5"/>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10" name="TextBox 9"/>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1386274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mart art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572029"/>
          </a:xfrm>
          <a:prstGeom prst="rect">
            <a:avLst/>
          </a:prstGeom>
        </p:spPr>
        <p:txBody>
          <a:bodyPr lIns="0" tIns="0" rIns="0" bIns="0"/>
          <a:lstStyle>
            <a:lvl1pPr marL="320040" indent="-320040" algn="l">
              <a:buSzPct val="110000"/>
              <a:buFontTx/>
              <a:buBlip>
                <a:blip r:embed="rId2"/>
              </a:buBlip>
              <a:defRPr sz="3200" b="1" cap="none" baseline="0"/>
            </a:lvl1pPr>
          </a:lstStyle>
          <a:p>
            <a:r>
              <a:rPr lang="en-US"/>
              <a:t>1 line chart/smart art heading – sentence case</a:t>
            </a:r>
          </a:p>
        </p:txBody>
      </p:sp>
      <p:sp>
        <p:nvSpPr>
          <p:cNvPr id="8" name="Text Placeholder 12"/>
          <p:cNvSpPr>
            <a:spLocks noGrp="1"/>
          </p:cNvSpPr>
          <p:nvPr>
            <p:ph type="body" sz="quarter" idx="11" hasCustomPrompt="1"/>
          </p:nvPr>
        </p:nvSpPr>
        <p:spPr>
          <a:xfrm>
            <a:off x="655639" y="5169561"/>
            <a:ext cx="7874000" cy="736600"/>
          </a:xfrm>
          <a:prstGeom prst="rect">
            <a:avLst/>
          </a:prstGeom>
        </p:spPr>
        <p:txBody>
          <a:bodyPr lIns="0" tIns="0" rIns="0" bIns="0"/>
          <a:lstStyle>
            <a:lvl1pPr>
              <a:defRPr sz="180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r>
              <a:rPr lang="en-US" err="1"/>
              <a:t>Sed</a:t>
            </a:r>
            <a:r>
              <a:rPr lang="en-US"/>
              <a:t> a </a:t>
            </a:r>
            <a:r>
              <a:rPr lang="en-US" err="1"/>
              <a:t>cursus</a:t>
            </a:r>
            <a:r>
              <a:rPr lang="en-US"/>
              <a:t> magna, </a:t>
            </a:r>
            <a:r>
              <a:rPr lang="en-US" err="1"/>
              <a:t>vel</a:t>
            </a:r>
            <a:r>
              <a:rPr lang="en-US"/>
              <a:t> </a:t>
            </a:r>
            <a:r>
              <a:rPr lang="en-US" err="1"/>
              <a:t>sagittis</a:t>
            </a:r>
            <a:r>
              <a:rPr lang="en-US"/>
              <a:t> </a:t>
            </a:r>
            <a:r>
              <a:rPr lang="en-US" err="1"/>
              <a:t>urna</a:t>
            </a:r>
            <a:r>
              <a:rPr lang="en-US"/>
              <a:t>. </a:t>
            </a:r>
            <a:r>
              <a:rPr lang="en-US" err="1"/>
              <a:t>Proin</a:t>
            </a:r>
            <a:r>
              <a:rPr lang="en-US"/>
              <a:t> </a:t>
            </a:r>
            <a:r>
              <a:rPr lang="en-US" err="1"/>
              <a:t>vestibulum</a:t>
            </a:r>
            <a:r>
              <a:rPr lang="en-US"/>
              <a:t> </a:t>
            </a:r>
            <a:r>
              <a:rPr lang="en-US" err="1"/>
              <a:t>risus</a:t>
            </a:r>
            <a:r>
              <a:rPr lang="en-US"/>
              <a:t>. </a:t>
            </a:r>
          </a:p>
        </p:txBody>
      </p:sp>
      <p:sp>
        <p:nvSpPr>
          <p:cNvPr id="11" name="Content Placeholder 10"/>
          <p:cNvSpPr>
            <a:spLocks noGrp="1"/>
          </p:cNvSpPr>
          <p:nvPr>
            <p:ph sz="quarter" idx="12"/>
          </p:nvPr>
        </p:nvSpPr>
        <p:spPr>
          <a:xfrm>
            <a:off x="655638" y="1350629"/>
            <a:ext cx="7874000" cy="3556932"/>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6" name="Rectangle 5"/>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92572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s Right Side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2 line chart/smart art heading goes here – sentence case</a:t>
            </a:r>
          </a:p>
        </p:txBody>
      </p:sp>
      <p:sp>
        <p:nvSpPr>
          <p:cNvPr id="8" name="Text Placeholder 12"/>
          <p:cNvSpPr>
            <a:spLocks noGrp="1"/>
          </p:cNvSpPr>
          <p:nvPr>
            <p:ph type="body" sz="quarter" idx="11" hasCustomPrompt="1"/>
          </p:nvPr>
        </p:nvSpPr>
        <p:spPr>
          <a:xfrm>
            <a:off x="655639" y="1978025"/>
            <a:ext cx="2795586" cy="3976688"/>
          </a:xfrm>
          <a:prstGeom prst="rect">
            <a:avLst/>
          </a:prstGeom>
        </p:spPr>
        <p:txBody>
          <a:bodyPr lIns="0" tIns="0" rIns="0" bIns="0" anchor="ctr"/>
          <a:lstStyle>
            <a:lvl1pPr>
              <a:defRPr sz="180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r>
              <a:rPr lang="en-US" err="1"/>
              <a:t>Sed</a:t>
            </a:r>
            <a:r>
              <a:rPr lang="en-US"/>
              <a:t> a </a:t>
            </a:r>
            <a:r>
              <a:rPr lang="en-US" err="1"/>
              <a:t>cursus</a:t>
            </a:r>
            <a:r>
              <a:rPr lang="en-US"/>
              <a:t> magna, </a:t>
            </a:r>
            <a:r>
              <a:rPr lang="en-US" err="1"/>
              <a:t>vel</a:t>
            </a:r>
            <a:r>
              <a:rPr lang="en-US"/>
              <a:t> </a:t>
            </a:r>
            <a:r>
              <a:rPr lang="en-US" err="1"/>
              <a:t>sagittis</a:t>
            </a:r>
            <a:r>
              <a:rPr lang="en-US"/>
              <a:t> </a:t>
            </a:r>
            <a:r>
              <a:rPr lang="en-US" err="1"/>
              <a:t>urna</a:t>
            </a:r>
            <a:r>
              <a:rPr lang="en-US"/>
              <a:t>. </a:t>
            </a:r>
            <a:r>
              <a:rPr lang="en-US" err="1"/>
              <a:t>Proin</a:t>
            </a:r>
            <a:r>
              <a:rPr lang="en-US"/>
              <a:t> </a:t>
            </a:r>
            <a:r>
              <a:rPr lang="en-US" err="1"/>
              <a:t>vestibulum</a:t>
            </a:r>
            <a:r>
              <a:rPr lang="en-US"/>
              <a:t> </a:t>
            </a:r>
            <a:r>
              <a:rPr lang="en-US" err="1"/>
              <a:t>risus</a:t>
            </a:r>
            <a:r>
              <a:rPr lang="en-US"/>
              <a:t>. </a:t>
            </a:r>
          </a:p>
        </p:txBody>
      </p:sp>
      <p:sp>
        <p:nvSpPr>
          <p:cNvPr id="11" name="Content Placeholder 10"/>
          <p:cNvSpPr>
            <a:spLocks noGrp="1"/>
          </p:cNvSpPr>
          <p:nvPr>
            <p:ph sz="quarter" idx="12"/>
          </p:nvPr>
        </p:nvSpPr>
        <p:spPr>
          <a:xfrm>
            <a:off x="3670300" y="1978025"/>
            <a:ext cx="4859338" cy="3976688"/>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6" name="Rectangle 5"/>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114987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2 column - A">
    <p:spTree>
      <p:nvGrpSpPr>
        <p:cNvPr id="1" name=""/>
        <p:cNvGrpSpPr/>
        <p:nvPr/>
      </p:nvGrpSpPr>
      <p:grpSpPr>
        <a:xfrm>
          <a:off x="0" y="0"/>
          <a:ext cx="0" cy="0"/>
          <a:chOff x="0" y="0"/>
          <a:chExt cx="0" cy="0"/>
        </a:xfrm>
      </p:grpSpPr>
      <p:sp>
        <p:nvSpPr>
          <p:cNvPr id="9" name="Content Placeholder 10"/>
          <p:cNvSpPr>
            <a:spLocks noGrp="1"/>
          </p:cNvSpPr>
          <p:nvPr>
            <p:ph sz="quarter" idx="13"/>
          </p:nvPr>
        </p:nvSpPr>
        <p:spPr>
          <a:xfrm>
            <a:off x="4618594" y="1733955"/>
            <a:ext cx="4525406" cy="2966177"/>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11" name="Content Placeholder 10"/>
          <p:cNvSpPr>
            <a:spLocks noGrp="1"/>
          </p:cNvSpPr>
          <p:nvPr>
            <p:ph sz="quarter" idx="12"/>
          </p:nvPr>
        </p:nvSpPr>
        <p:spPr>
          <a:xfrm>
            <a:off x="0" y="1733955"/>
            <a:ext cx="4525406" cy="2966177"/>
          </a:xfrm>
          <a:prstGeom prst="rect">
            <a:avLst/>
          </a:prstGeom>
        </p:spPr>
        <p:txBody>
          <a:bodyPr/>
          <a:lstStyle>
            <a:lvl1pPr>
              <a:defRPr sz="1600">
                <a:solidFill>
                  <a:schemeClr val="tx1"/>
                </a:solidFill>
                <a:latin typeface="+mj-lt"/>
              </a:defRPr>
            </a:lvl1pPr>
          </a:lstStyle>
          <a:p>
            <a:pPr lvl="0"/>
            <a:r>
              <a:rPr lang="en-US"/>
              <a:t>Edit Master text styles</a:t>
            </a:r>
          </a:p>
        </p:txBody>
      </p:sp>
      <p:sp>
        <p:nvSpPr>
          <p:cNvPr id="7" name="Title 6"/>
          <p:cNvSpPr>
            <a:spLocks noGrp="1"/>
          </p:cNvSpPr>
          <p:nvPr>
            <p:ph type="title" hasCustomPrompt="1"/>
          </p:nvPr>
        </p:nvSpPr>
        <p:spPr>
          <a:xfrm>
            <a:off x="304800" y="585132"/>
            <a:ext cx="8224838" cy="999620"/>
          </a:xfrm>
          <a:prstGeom prst="rect">
            <a:avLst/>
          </a:prstGeom>
        </p:spPr>
        <p:txBody>
          <a:bodyPr lIns="0" tIns="0" rIns="0" bIns="0"/>
          <a:lstStyle>
            <a:lvl1pPr marL="320040" indent="-320040" algn="l">
              <a:buSzPct val="110000"/>
              <a:buFontTx/>
              <a:buBlip>
                <a:blip r:embed="rId2"/>
              </a:buBlip>
              <a:defRPr sz="3200" b="1" cap="none" baseline="0"/>
            </a:lvl1pPr>
          </a:lstStyle>
          <a:p>
            <a:r>
              <a:rPr lang="en-US"/>
              <a:t>2 line chart/smart art heading goes here – sentence case</a:t>
            </a:r>
          </a:p>
        </p:txBody>
      </p:sp>
      <p:sp>
        <p:nvSpPr>
          <p:cNvPr id="8" name="Text Placeholder 12"/>
          <p:cNvSpPr>
            <a:spLocks noGrp="1"/>
          </p:cNvSpPr>
          <p:nvPr>
            <p:ph type="body" sz="quarter" idx="11" hasCustomPrompt="1"/>
          </p:nvPr>
        </p:nvSpPr>
        <p:spPr>
          <a:xfrm>
            <a:off x="304800"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p>
        </p:txBody>
      </p:sp>
      <p:sp>
        <p:nvSpPr>
          <p:cNvPr id="15" name="Text Placeholder 12"/>
          <p:cNvSpPr>
            <a:spLocks noGrp="1"/>
          </p:cNvSpPr>
          <p:nvPr>
            <p:ph type="body" sz="quarter" idx="14" hasCustomPrompt="1"/>
          </p:nvPr>
        </p:nvSpPr>
        <p:spPr>
          <a:xfrm>
            <a:off x="4807881"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p>
        </p:txBody>
      </p:sp>
      <p:sp>
        <p:nvSpPr>
          <p:cNvPr id="10" name="Rectangle 9"/>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12" name="TextBox 11"/>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7544349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icture Background - A">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4114800" y="0"/>
            <a:ext cx="5029200" cy="6858000"/>
          </a:xfrm>
          <a:prstGeom prst="rect">
            <a:avLst/>
          </a:prstGeom>
        </p:spPr>
        <p:txBody>
          <a:bodyPr/>
          <a:lstStyle>
            <a:lvl1pPr>
              <a:defRPr>
                <a:latin typeface="+mj-lt"/>
              </a:defRPr>
            </a:lvl1pPr>
          </a:lstStyle>
          <a:p>
            <a:r>
              <a:rPr lang="en-US" dirty="0"/>
              <a:t>Click icon to add picture</a:t>
            </a:r>
          </a:p>
        </p:txBody>
      </p:sp>
      <p:sp>
        <p:nvSpPr>
          <p:cNvPr id="6" name="Text Placeholder 5"/>
          <p:cNvSpPr>
            <a:spLocks noGrp="1"/>
          </p:cNvSpPr>
          <p:nvPr>
            <p:ph type="body" sz="quarter" idx="12" hasCustomPrompt="1"/>
          </p:nvPr>
        </p:nvSpPr>
        <p:spPr>
          <a:xfrm>
            <a:off x="0" y="1139825"/>
            <a:ext cx="4114800" cy="4803776"/>
          </a:xfrm>
          <a:prstGeom prst="rect">
            <a:avLst/>
          </a:prstGeom>
          <a:no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2590800"/>
            <a:ext cx="3670300" cy="22923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7" name="TextBox 6"/>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77365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orgia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733800" y="0"/>
            <a:ext cx="5410200" cy="1447800"/>
          </a:xfrm>
          <a:prstGeom prst="rect">
            <a:avLst/>
          </a:prstGeom>
        </p:spPr>
        <p:txBody>
          <a:bodyPr>
            <a:normAutofit fontScale="90000"/>
          </a:bodyPr>
          <a:lstStyle/>
          <a:p>
            <a:r>
              <a:rPr lang="en-US"/>
              <a:t>Research Ethics Review at Georgian </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343BC17-EB8F-4430-A5C6-341672793E55}" type="slidenum">
              <a:rPr lang="en-US" altLang="en-US"/>
              <a:pPr/>
              <a:t>‹#›</a:t>
            </a:fld>
            <a:endParaRPr lang="en-US" altLang="en-US" dirty="0"/>
          </a:p>
        </p:txBody>
      </p:sp>
    </p:spTree>
    <p:extLst>
      <p:ext uri="{BB962C8B-B14F-4D97-AF65-F5344CB8AC3E}">
        <p14:creationId xmlns:p14="http://schemas.microsoft.com/office/powerpoint/2010/main" val="739634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168239"/>
          </a:xfrm>
          <a:prstGeom prst="rect">
            <a:avLst/>
          </a:prstGeom>
        </p:spPr>
        <p:txBody>
          <a:bodyPr/>
          <a:lstStyle/>
          <a:p>
            <a:endParaRPr lang="en-US" dirty="0"/>
          </a:p>
        </p:txBody>
      </p:sp>
      <p:sp>
        <p:nvSpPr>
          <p:cNvPr id="2" name="Rectangle 1"/>
          <p:cNvSpPr/>
          <p:nvPr userDrawn="1"/>
        </p:nvSpPr>
        <p:spPr>
          <a:xfrm>
            <a:off x="0" y="4168239"/>
            <a:ext cx="9144000" cy="2689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1" hasCustomPrompt="1"/>
          </p:nvPr>
        </p:nvSpPr>
        <p:spPr>
          <a:xfrm>
            <a:off x="4724400" y="63246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a:t>Add your department here</a:t>
            </a:r>
          </a:p>
        </p:txBody>
      </p:sp>
      <p:sp>
        <p:nvSpPr>
          <p:cNvPr id="14" name="Text Placeholder 13"/>
          <p:cNvSpPr>
            <a:spLocks noGrp="1" noChangeAspect="1"/>
          </p:cNvSpPr>
          <p:nvPr>
            <p:ph type="body" sz="quarter" idx="12" hasCustomPrompt="1"/>
          </p:nvPr>
        </p:nvSpPr>
        <p:spPr>
          <a:xfrm>
            <a:off x="318337" y="4648200"/>
            <a:ext cx="8229600" cy="1143000"/>
          </a:xfrm>
          <a:prstGeom prst="rect">
            <a:avLst/>
          </a:prstGeom>
        </p:spPr>
        <p:txBody>
          <a:bodyPr lIns="0" tIns="0" rIns="0" bIns="0"/>
          <a:lstStyle>
            <a:lvl1pPr>
              <a:spcBef>
                <a:spcPts val="0"/>
              </a:spcBef>
              <a:defRPr sz="3200" b="0" cap="none" baseline="0">
                <a:latin typeface="+mj-lt"/>
              </a:defRPr>
            </a:lvl1pPr>
          </a:lstStyle>
          <a:p>
            <a:pPr lvl="0"/>
            <a:r>
              <a:rPr lang="en-US"/>
              <a:t>Title goes here</a:t>
            </a:r>
          </a:p>
          <a:p>
            <a:pPr lvl="0"/>
            <a:r>
              <a:rPr lang="en-US"/>
              <a:t>It can be on 2 lines – use sentence case</a:t>
            </a:r>
          </a:p>
        </p:txBody>
      </p:sp>
      <p:sp>
        <p:nvSpPr>
          <p:cNvPr id="15" name="Text Placeholder 11"/>
          <p:cNvSpPr>
            <a:spLocks noGrp="1"/>
          </p:cNvSpPr>
          <p:nvPr>
            <p:ph type="body" sz="quarter" idx="13" hasCustomPrompt="1"/>
          </p:nvPr>
        </p:nvSpPr>
        <p:spPr>
          <a:xfrm>
            <a:off x="4724400" y="6019800"/>
            <a:ext cx="4114800" cy="304800"/>
          </a:xfrm>
          <a:prstGeom prst="rect">
            <a:avLst/>
          </a:prstGeom>
        </p:spPr>
        <p:txBody>
          <a:bodyPr lIns="457200" rIns="0" bIns="0" anchor="b" anchorCtr="0"/>
          <a:lstStyle>
            <a:lvl1pPr marL="0" indent="0" algn="r">
              <a:buFont typeface="Arial" panose="020B0604020202020204" pitchFamily="34" charset="0"/>
              <a:buNone/>
              <a:defRPr sz="1600">
                <a:latin typeface="+mj-lt"/>
              </a:defRPr>
            </a:lvl1pPr>
            <a:lvl2pPr>
              <a:defRPr sz="1400"/>
            </a:lvl2pPr>
            <a:lvl3pPr>
              <a:defRPr sz="1400"/>
            </a:lvl3pPr>
            <a:lvl4pPr>
              <a:defRPr sz="1400"/>
            </a:lvl4pPr>
            <a:lvl5pPr>
              <a:defRPr sz="1400"/>
            </a:lvl5pPr>
          </a:lstStyle>
          <a:p>
            <a:pPr lvl="0"/>
            <a:r>
              <a:rPr lang="en-US"/>
              <a:t>Add your name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3092960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orgia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07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5257800"/>
          </a:xfrm>
          <a:prstGeom prst="rect">
            <a:avLst/>
          </a:prstGeom>
        </p:spPr>
        <p:txBody>
          <a:bodyPr lIns="0" tIns="0" rIns="0" bIns="0" anchor="ctr" anchorCtr="0"/>
          <a:lstStyle>
            <a:lvl1pPr>
              <a:defRPr>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efficitur</a:t>
            </a:r>
            <a:r>
              <a:rPr lang="en-US"/>
              <a:t> </a:t>
            </a:r>
            <a:r>
              <a:rPr lang="en-US" err="1"/>
              <a:t>nibh</a:t>
            </a:r>
            <a:r>
              <a:rPr lang="en-US"/>
              <a:t> quam, at </a:t>
            </a:r>
            <a:r>
              <a:rPr lang="en-US" err="1"/>
              <a:t>elementum</a:t>
            </a:r>
            <a:r>
              <a:rPr lang="en-US"/>
              <a:t> </a:t>
            </a:r>
            <a:r>
              <a:rPr lang="en-US" err="1"/>
              <a:t>odio</a:t>
            </a:r>
            <a:r>
              <a:rPr lang="en-US"/>
              <a:t> </a:t>
            </a:r>
            <a:r>
              <a:rPr lang="en-US" err="1"/>
              <a:t>elementum</a:t>
            </a:r>
            <a:r>
              <a:rPr lang="en-US"/>
              <a:t> sed. </a:t>
            </a:r>
            <a:r>
              <a:rPr lang="en-US" err="1"/>
              <a:t>Ut.</a:t>
            </a:r>
            <a:endParaRPr lang="en-US"/>
          </a:p>
        </p:txBody>
      </p:sp>
      <p:sp>
        <p:nvSpPr>
          <p:cNvPr id="3" name="TextBox 2"/>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1455632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LUE">
    <p:bg>
      <p:bgPr>
        <a:solidFill>
          <a:schemeClr val="tx2"/>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a:t>Section divider</a:t>
            </a:r>
          </a:p>
        </p:txBody>
      </p:sp>
      <p:sp>
        <p:nvSpPr>
          <p:cNvPr id="5" name="Rectangle 4"/>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8" name="TextBox 7"/>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232236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TEAL">
    <p:bg>
      <p:bgPr>
        <a:solidFill>
          <a:schemeClr val="accent3"/>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a:t>Section divider</a:t>
            </a:r>
          </a:p>
        </p:txBody>
      </p:sp>
      <p:sp>
        <p:nvSpPr>
          <p:cNvPr id="5" name="Rectangle 4"/>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8" name="TextBox 7"/>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1185512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tx2"/>
                </a:solidFill>
                <a:latin typeface="+mj-lt"/>
              </a:defRPr>
            </a:lvl1pPr>
          </a:lstStyle>
          <a:p>
            <a:pPr lvl="0"/>
            <a:r>
              <a:rPr lang="en-US"/>
              <a:t>Section divider</a:t>
            </a:r>
          </a:p>
        </p:txBody>
      </p:sp>
      <p:sp>
        <p:nvSpPr>
          <p:cNvPr id="5" name="Rectangle 4"/>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8" name="TextBox 7"/>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3490776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ist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3"/>
              </a:buBlip>
              <a:defRPr sz="3200" b="1" cap="none" baseline="0"/>
            </a:lvl1pPr>
          </a:lstStyle>
          <a:p>
            <a:r>
              <a:rPr lang="en-US"/>
              <a:t>Heading – sentence case</a:t>
            </a:r>
          </a:p>
        </p:txBody>
      </p:sp>
      <p:sp>
        <p:nvSpPr>
          <p:cNvPr id="4" name="Rectangle 3"/>
          <p:cNvSpPr/>
          <p:nvPr userDrawn="1"/>
        </p:nvSpPr>
        <p:spPr>
          <a:xfrm>
            <a:off x="0" y="1980501"/>
            <a:ext cx="9144000" cy="289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E57200"/>
              </a:solidFill>
            </a:endParaRPr>
          </a:p>
        </p:txBody>
      </p:sp>
      <p:sp>
        <p:nvSpPr>
          <p:cNvPr id="19" name="Text Placeholder 18"/>
          <p:cNvSpPr>
            <a:spLocks noGrp="1"/>
          </p:cNvSpPr>
          <p:nvPr>
            <p:ph type="body" sz="quarter" idx="11" hasCustomPrompt="1"/>
          </p:nvPr>
        </p:nvSpPr>
        <p:spPr>
          <a:xfrm>
            <a:off x="655639" y="2672740"/>
            <a:ext cx="653044" cy="615553"/>
          </a:xfrm>
          <a:prstGeom prst="rect">
            <a:avLst/>
          </a:prstGeom>
        </p:spPr>
        <p:txBody>
          <a:bodyPr wrap="square" lIns="0" tIns="0" rIns="0" bIns="0" anchor="ctr">
            <a:noAutofit/>
          </a:bodyPr>
          <a:lstStyle>
            <a:lvl1pPr>
              <a:defRPr sz="4000" baseline="0">
                <a:solidFill>
                  <a:schemeClr val="accent2"/>
                </a:solidFill>
                <a:latin typeface="+mj-lt"/>
              </a:defRPr>
            </a:lvl1pPr>
          </a:lstStyle>
          <a:p>
            <a:pPr lvl="0"/>
            <a:r>
              <a:rPr lang="en-US"/>
              <a:t>##</a:t>
            </a:r>
          </a:p>
        </p:txBody>
      </p:sp>
      <p:sp>
        <p:nvSpPr>
          <p:cNvPr id="24" name="Text Placeholder 23"/>
          <p:cNvSpPr>
            <a:spLocks noGrp="1"/>
          </p:cNvSpPr>
          <p:nvPr>
            <p:ph type="body" sz="quarter" idx="12" hasCustomPrompt="1"/>
          </p:nvPr>
        </p:nvSpPr>
        <p:spPr>
          <a:xfrm>
            <a:off x="1317624" y="2674327"/>
            <a:ext cx="2644776" cy="614363"/>
          </a:xfrm>
          <a:prstGeom prst="rect">
            <a:avLst/>
          </a:prstGeom>
        </p:spPr>
        <p:txBody>
          <a:bodyPr anchor="ctr"/>
          <a:lstStyle>
            <a:lvl1pPr>
              <a:defRPr sz="2400" baseline="0">
                <a:latin typeface="+mj-lt"/>
              </a:defRPr>
            </a:lvl1pPr>
          </a:lstStyle>
          <a:p>
            <a:pPr lvl="0"/>
            <a:r>
              <a:rPr lang="en-US"/>
              <a:t>statement ending</a:t>
            </a:r>
          </a:p>
        </p:txBody>
      </p:sp>
      <p:sp>
        <p:nvSpPr>
          <p:cNvPr id="27" name="Text Placeholder 26"/>
          <p:cNvSpPr>
            <a:spLocks noGrp="1"/>
          </p:cNvSpPr>
          <p:nvPr>
            <p:ph type="body" sz="quarter" idx="13" hasCustomPrompt="1"/>
          </p:nvPr>
        </p:nvSpPr>
        <p:spPr>
          <a:xfrm>
            <a:off x="655638" y="3545865"/>
            <a:ext cx="3382962" cy="1157287"/>
          </a:xfrm>
          <a:prstGeom prst="rect">
            <a:avLst/>
          </a:prstGeom>
        </p:spPr>
        <p:txBody>
          <a:bodyPr lIns="0" rIns="0"/>
          <a:lstStyle>
            <a:lvl1pPr>
              <a:defRPr sz="2400">
                <a:latin typeface="+mj-lt"/>
              </a:defRPr>
            </a:lvl1pPr>
          </a:lstStyle>
          <a:p>
            <a:pPr lvl="0"/>
            <a:r>
              <a:rPr lang="en-US"/>
              <a:t>Additional info can go here</a:t>
            </a:r>
          </a:p>
        </p:txBody>
      </p:sp>
      <p:sp>
        <p:nvSpPr>
          <p:cNvPr id="34" name="Text Placeholder 33"/>
          <p:cNvSpPr>
            <a:spLocks noGrp="1"/>
          </p:cNvSpPr>
          <p:nvPr>
            <p:ph type="body" sz="quarter" idx="14" hasCustomPrompt="1"/>
          </p:nvPr>
        </p:nvSpPr>
        <p:spPr>
          <a:xfrm>
            <a:off x="655638" y="2283084"/>
            <a:ext cx="2795587" cy="361059"/>
          </a:xfrm>
          <a:prstGeom prst="rect">
            <a:avLst/>
          </a:prstGeom>
        </p:spPr>
        <p:txBody>
          <a:bodyPr lIns="0" tIns="0" rIns="0" bIns="0"/>
          <a:lstStyle>
            <a:lvl1pPr>
              <a:defRPr sz="2800" cap="none" baseline="0">
                <a:solidFill>
                  <a:schemeClr val="accent4"/>
                </a:solidFill>
                <a:latin typeface="+mj-lt"/>
              </a:defRPr>
            </a:lvl1pPr>
          </a:lstStyle>
          <a:p>
            <a:pPr lvl="0"/>
            <a:r>
              <a:rPr lang="en-US"/>
              <a:t>Click to edit</a:t>
            </a:r>
          </a:p>
        </p:txBody>
      </p:sp>
    </p:spTree>
    <p:extLst>
      <p:ext uri="{BB962C8B-B14F-4D97-AF65-F5344CB8AC3E}">
        <p14:creationId xmlns:p14="http://schemas.microsoft.com/office/powerpoint/2010/main" val="340676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Points - 1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Heading – sentence case</a:t>
            </a:r>
          </a:p>
        </p:txBody>
      </p:sp>
      <p:sp>
        <p:nvSpPr>
          <p:cNvPr id="12" name="Text Placeholder 11"/>
          <p:cNvSpPr>
            <a:spLocks noGrp="1"/>
          </p:cNvSpPr>
          <p:nvPr>
            <p:ph type="body" sz="quarter" idx="10" hasCustomPrompt="1"/>
          </p:nvPr>
        </p:nvSpPr>
        <p:spPr>
          <a:xfrm>
            <a:off x="655638" y="1981556"/>
            <a:ext cx="7874000" cy="523220"/>
          </a:xfrm>
          <a:prstGeom prst="rect">
            <a:avLst/>
          </a:prstGeom>
          <a:solidFill>
            <a:schemeClr val="tx2"/>
          </a:solidFill>
        </p:spPr>
        <p:txBody>
          <a:bodyPr wrap="square" lIns="91440" tIns="91440" rIns="91440" bIns="91440" anchor="ctr">
            <a:noAutofit/>
          </a:bodyP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8" name="Text Placeholder 11"/>
          <p:cNvSpPr>
            <a:spLocks noGrp="1"/>
          </p:cNvSpPr>
          <p:nvPr>
            <p:ph type="body" sz="quarter" idx="11" hasCustomPrompt="1"/>
          </p:nvPr>
        </p:nvSpPr>
        <p:spPr>
          <a:xfrm>
            <a:off x="655638" y="2694817"/>
            <a:ext cx="7874000" cy="597395"/>
          </a:xfrm>
          <a:prstGeom prst="rect">
            <a:avLst/>
          </a:prstGeom>
          <a:solidFill>
            <a:schemeClr val="accent3"/>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11" name="Text Placeholder 11"/>
          <p:cNvSpPr>
            <a:spLocks noGrp="1"/>
          </p:cNvSpPr>
          <p:nvPr>
            <p:ph type="body" sz="quarter" idx="12" hasCustomPrompt="1"/>
          </p:nvPr>
        </p:nvSpPr>
        <p:spPr>
          <a:xfrm>
            <a:off x="655638" y="3445165"/>
            <a:ext cx="7874000" cy="597395"/>
          </a:xfrm>
          <a:prstGeom prst="rect">
            <a:avLst/>
          </a:prstGeom>
          <a:solidFill>
            <a:schemeClr val="accent2"/>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13" name="Text Placeholder 11"/>
          <p:cNvSpPr>
            <a:spLocks noGrp="1"/>
          </p:cNvSpPr>
          <p:nvPr>
            <p:ph type="body" sz="quarter" idx="13" hasCustomPrompt="1"/>
          </p:nvPr>
        </p:nvSpPr>
        <p:spPr>
          <a:xfrm>
            <a:off x="655638" y="4195514"/>
            <a:ext cx="7874000" cy="597395"/>
          </a:xfrm>
          <a:prstGeom prst="rect">
            <a:avLst/>
          </a:prstGeom>
          <a:solidFill>
            <a:schemeClr val="accent6"/>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6" name="Text Placeholder 5"/>
          <p:cNvSpPr>
            <a:spLocks noGrp="1"/>
          </p:cNvSpPr>
          <p:nvPr>
            <p:ph type="body" sz="quarter" idx="14" hasCustomPrompt="1"/>
          </p:nvPr>
        </p:nvSpPr>
        <p:spPr>
          <a:xfrm>
            <a:off x="655638" y="4932727"/>
            <a:ext cx="7874000" cy="788405"/>
          </a:xfrm>
          <a:prstGeom prst="rect">
            <a:avLst/>
          </a:prstGeom>
        </p:spPr>
        <p:txBody>
          <a:bodyPr lIns="0" tIns="0" rIns="0" bIns="0"/>
          <a:lstStyle>
            <a:lvl1pPr>
              <a:defRPr sz="1200">
                <a:solidFill>
                  <a:schemeClr val="tx1"/>
                </a:solidFill>
                <a:latin typeface="+mj-lt"/>
              </a:defRPr>
            </a:lvl1pPr>
          </a:lstStyle>
          <a:p>
            <a:pPr lvl="0"/>
            <a:r>
              <a:rPr lang="en-US"/>
              <a:t>*Footnotes go here</a:t>
            </a:r>
          </a:p>
        </p:txBody>
      </p:sp>
      <p:sp>
        <p:nvSpPr>
          <p:cNvPr id="10" name="Rectangle 9"/>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15" name="TextBox 14"/>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302957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icture Background - B">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1976"/>
          </a:xfrm>
          <a:prstGeom prst="rect">
            <a:avLst/>
          </a:prstGeom>
        </p:spPr>
        <p:txBody>
          <a:bodyPr/>
          <a:lstStyle/>
          <a:p>
            <a:r>
              <a:rPr lang="en-US" dirty="0"/>
              <a:t>Click icon to add picture</a:t>
            </a:r>
          </a:p>
        </p:txBody>
      </p:sp>
      <p:sp>
        <p:nvSpPr>
          <p:cNvPr id="7" name="Rectangle 6"/>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5" name="TextBox 4"/>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291297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5257800"/>
          </a:xfrm>
          <a:prstGeom prst="rect">
            <a:avLst/>
          </a:prstGeom>
        </p:spPr>
        <p:txBody>
          <a:bodyPr lIns="0" tIns="0" rIns="0" bIns="0" anchor="ctr" anchorCtr="0"/>
          <a:lstStyle>
            <a:lvl1pPr>
              <a:defRPr>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efficitur</a:t>
            </a:r>
            <a:r>
              <a:rPr lang="en-US"/>
              <a:t> </a:t>
            </a:r>
            <a:r>
              <a:rPr lang="en-US" err="1"/>
              <a:t>nibh</a:t>
            </a:r>
            <a:r>
              <a:rPr lang="en-US"/>
              <a:t> quam, at </a:t>
            </a:r>
            <a:r>
              <a:rPr lang="en-US" err="1"/>
              <a:t>elementum</a:t>
            </a:r>
            <a:r>
              <a:rPr lang="en-US"/>
              <a:t> </a:t>
            </a:r>
            <a:r>
              <a:rPr lang="en-US" err="1"/>
              <a:t>odio</a:t>
            </a:r>
            <a:r>
              <a:rPr lang="en-US"/>
              <a:t> </a:t>
            </a:r>
            <a:r>
              <a:rPr lang="en-US" err="1"/>
              <a:t>elementum</a:t>
            </a:r>
            <a:r>
              <a:rPr lang="en-US"/>
              <a:t> sed. </a:t>
            </a:r>
            <a:r>
              <a:rPr lang="en-US" err="1"/>
              <a:t>Ut.</a:t>
            </a:r>
            <a:endParaRPr lang="en-US"/>
          </a:p>
        </p:txBody>
      </p:sp>
    </p:spTree>
    <p:extLst>
      <p:ext uri="{BB962C8B-B14F-4D97-AF65-F5344CB8AC3E}">
        <p14:creationId xmlns:p14="http://schemas.microsoft.com/office/powerpoint/2010/main" val="3084438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re Background with content - B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1976"/>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7" name="Rectangle 6"/>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937480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ure Background with content - B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bg1">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accent5"/>
                </a:solidFill>
                <a:latin typeface="+mj-lt"/>
              </a:defRPr>
            </a:lvl1pPr>
            <a:lvl2pPr marL="457200" indent="-182880">
              <a:buFont typeface="Arial" panose="020B0604020202020204" pitchFamily="34" charset="0"/>
              <a:buChar char="•"/>
              <a:defRPr sz="2000">
                <a:solidFill>
                  <a:schemeClr val="accent5"/>
                </a:solidFill>
                <a:latin typeface="+mj-lt"/>
              </a:defRPr>
            </a:lvl2pPr>
            <a:lvl3pPr marL="640080" indent="-182880">
              <a:buFont typeface="Avenir LT Std 65 Medium"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7" name="Rectangle 6"/>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1048675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B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endParaRPr lang="en-US" dirty="0"/>
          </a:p>
        </p:txBody>
      </p:sp>
      <p:sp>
        <p:nvSpPr>
          <p:cNvPr id="6" name="Text Placeholder 5"/>
          <p:cNvSpPr>
            <a:spLocks noGrp="1"/>
          </p:cNvSpPr>
          <p:nvPr>
            <p:ph type="body" sz="quarter" idx="12" hasCustomPrompt="1"/>
          </p:nvPr>
        </p:nvSpPr>
        <p:spPr>
          <a:xfrm>
            <a:off x="-1" y="4495800"/>
            <a:ext cx="5473701" cy="1439863"/>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7"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bg1"/>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18"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a:t>##</a:t>
            </a:r>
          </a:p>
        </p:txBody>
      </p:sp>
      <p:sp>
        <p:nvSpPr>
          <p:cNvPr id="9" name="Rectangle 8"/>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8" name="TextBox 7"/>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29342112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 statistics 2a">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endParaRPr lang="en-US" dirty="0"/>
          </a:p>
        </p:txBody>
      </p:sp>
      <p:sp>
        <p:nvSpPr>
          <p:cNvPr id="6" name="Text Placeholder 5"/>
          <p:cNvSpPr>
            <a:spLocks noGrp="1"/>
          </p:cNvSpPr>
          <p:nvPr>
            <p:ph type="body" sz="quarter" idx="12" hasCustomPrompt="1"/>
          </p:nvPr>
        </p:nvSpPr>
        <p:spPr>
          <a:xfrm>
            <a:off x="0" y="4495800"/>
            <a:ext cx="5473701" cy="1439862"/>
          </a:xfrm>
          <a:prstGeom prst="rect">
            <a:avLst/>
          </a:prstGeom>
          <a:solidFill>
            <a:schemeClr val="bg2">
              <a:alpha val="90000"/>
            </a:schemeClr>
          </a:solid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971043" y="5124758"/>
            <a:ext cx="4502657" cy="571528"/>
          </a:xfrm>
          <a:prstGeom prst="rect">
            <a:avLst/>
          </a:prstGeom>
        </p:spPr>
        <p:txBody>
          <a:bodyPr lIns="0" tIns="0" rIns="320040" bIns="0" anchor="ctr"/>
          <a:lstStyle>
            <a:lvl1pPr marL="0" indent="0">
              <a:buFont typeface="Arial" panose="020B0604020202020204" pitchFamily="34" charset="0"/>
              <a:buNone/>
              <a:defRPr sz="2400">
                <a:solidFill>
                  <a:schemeClr val="accent5"/>
                </a:solidFill>
                <a:latin typeface="+mj-lt"/>
              </a:defRPr>
            </a:lvl1pPr>
            <a:lvl2pPr marL="457200" indent="-182880">
              <a:buFont typeface="Arial" panose="020B0604020202020204" pitchFamily="34" charset="0"/>
              <a:buChar char="•"/>
              <a:defRPr sz="1800">
                <a:solidFill>
                  <a:schemeClr val="bg1"/>
                </a:solidFill>
              </a:defRPr>
            </a:lvl2pPr>
            <a:lvl3pPr marL="640080" indent="-182880">
              <a:buFont typeface="Avenir LT Std 65 Medium" pitchFamily="34" charset="0"/>
              <a:buChar char="‐"/>
              <a:defRPr sz="16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4" name="Text Placeholder 3"/>
          <p:cNvSpPr>
            <a:spLocks noGrp="1"/>
          </p:cNvSpPr>
          <p:nvPr>
            <p:ph type="body" sz="quarter" idx="14" hasCustomPrompt="1"/>
          </p:nvPr>
        </p:nvSpPr>
        <p:spPr>
          <a:xfrm>
            <a:off x="304800" y="5124758"/>
            <a:ext cx="892175" cy="549275"/>
          </a:xfrm>
          <a:prstGeom prst="rect">
            <a:avLst/>
          </a:prstGeom>
        </p:spPr>
        <p:txBody>
          <a:bodyPr lIns="0" tIns="0" rIns="0" bIns="0" anchor="ctr"/>
          <a:lstStyle>
            <a:lvl1pPr>
              <a:defRPr sz="4000">
                <a:solidFill>
                  <a:schemeClr val="accent2"/>
                </a:solidFill>
                <a:latin typeface="+mj-lt"/>
              </a:defRPr>
            </a:lvl1pPr>
          </a:lstStyle>
          <a:p>
            <a:pPr lvl="0"/>
            <a:r>
              <a:rPr lang="en-US"/>
              <a:t>##</a:t>
            </a:r>
          </a:p>
        </p:txBody>
      </p:sp>
      <p:sp>
        <p:nvSpPr>
          <p:cNvPr id="9" name="Rectangle 8"/>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8" name="TextBox 7"/>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31960544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oints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Bullet heading – sentence case</a:t>
            </a:r>
          </a:p>
        </p:txBody>
      </p:sp>
      <p:sp>
        <p:nvSpPr>
          <p:cNvPr id="12" name="Text Placeholder 11"/>
          <p:cNvSpPr>
            <a:spLocks noGrp="1"/>
          </p:cNvSpPr>
          <p:nvPr>
            <p:ph type="body" sz="quarter" idx="10"/>
          </p:nvPr>
        </p:nvSpPr>
        <p:spPr>
          <a:xfrm>
            <a:off x="655638" y="1978025"/>
            <a:ext cx="7874000" cy="3976688"/>
          </a:xfrm>
          <a:prstGeom prst="rect">
            <a:avLst/>
          </a:prstGeom>
        </p:spPr>
        <p:txBody>
          <a:bodyPr lIns="0" tIns="0" rIns="0" bIns="0"/>
          <a:lstStyle>
            <a:lvl1pPr marL="182880" indent="-182880">
              <a:buFont typeface="Arial" panose="020B0604020202020204" pitchFamily="34" charset="0"/>
              <a:buChar char="•"/>
              <a:defRPr sz="2800">
                <a:solidFill>
                  <a:schemeClr val="tx1"/>
                </a:solidFill>
                <a:latin typeface="+mj-lt"/>
              </a:defRPr>
            </a:lvl1pPr>
            <a:lvl2pPr marL="640080" indent="-228600">
              <a:buFont typeface="Calibri" panose="020F0502020204030204"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Calibri" panose="020F0502020204030204"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322742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oints with graphics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Bullet heading – sentence case</a:t>
            </a:r>
          </a:p>
        </p:txBody>
      </p:sp>
      <p:sp>
        <p:nvSpPr>
          <p:cNvPr id="12" name="Text Placeholder 11"/>
          <p:cNvSpPr>
            <a:spLocks noGrp="1"/>
          </p:cNvSpPr>
          <p:nvPr>
            <p:ph type="body" sz="quarter" idx="10"/>
          </p:nvPr>
        </p:nvSpPr>
        <p:spPr>
          <a:xfrm>
            <a:off x="655638" y="1978025"/>
            <a:ext cx="3459162" cy="3976688"/>
          </a:xfrm>
          <a:prstGeom prst="rect">
            <a:avLst/>
          </a:prstGeom>
        </p:spPr>
        <p:txBody>
          <a:bodyPr lIns="0" tIns="0" rIns="0" bIns="0"/>
          <a:lstStyle>
            <a:lvl1pPr marL="182880" indent="-182880">
              <a:spcBef>
                <a:spcPts val="1800"/>
              </a:spcBef>
              <a:buFont typeface="Arial" panose="020B0604020202020204" pitchFamily="34" charset="0"/>
              <a:buChar char="•"/>
              <a:defRPr sz="2800">
                <a:solidFill>
                  <a:schemeClr val="tx1"/>
                </a:solidFill>
                <a:latin typeface="+mj-lt"/>
              </a:defRPr>
            </a:lvl1pPr>
            <a:lvl2pPr marL="640080" indent="-228600">
              <a:buFont typeface="Avenir LT Std 65 Medium" pitchFamily="34" charset="0"/>
              <a:buChar char="‐"/>
              <a:defRPr sz="2400">
                <a:latin typeface="+mj-lt"/>
              </a:defRPr>
            </a:lvl2pPr>
            <a:lvl3pPr marL="914400" indent="-228600">
              <a:buFont typeface="Arial" panose="020B0604020202020204" pitchFamily="34" charset="0"/>
              <a:buChar char="•"/>
              <a:defRPr sz="2000">
                <a:latin typeface="+mj-lt"/>
              </a:defRPr>
            </a:lvl3pPr>
            <a:lvl4pPr marL="1188720" indent="-228600">
              <a:buFont typeface="Avenir LT Std 65 Medium" pitchFamily="34" charset="0"/>
              <a:buChar char="‐"/>
              <a:defRPr sz="1800">
                <a:latin typeface="+mj-lt"/>
              </a:defRPr>
            </a:lvl4pPr>
            <a:lvl5pPr marL="1463040" indent="-228600">
              <a:buFont typeface="Arial" panose="020B0604020202020204" pitchFamily="34" charset="0"/>
              <a:buChar cha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noChangeAspect="1"/>
          </p:cNvSpPr>
          <p:nvPr>
            <p:ph sz="quarter" idx="11"/>
          </p:nvPr>
        </p:nvSpPr>
        <p:spPr>
          <a:xfrm>
            <a:off x="4419600" y="1981200"/>
            <a:ext cx="4114800" cy="3962400"/>
          </a:xfrm>
          <a:prstGeom prst="rect">
            <a:avLst/>
          </a:prstGeom>
        </p:spPr>
        <p:txBody>
          <a:bodyPr/>
          <a:lstStyle/>
          <a:p>
            <a:pPr lvl="0"/>
            <a:r>
              <a:rPr lang="en-US"/>
              <a:t>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2780968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mart art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572029"/>
          </a:xfrm>
          <a:prstGeom prst="rect">
            <a:avLst/>
          </a:prstGeom>
        </p:spPr>
        <p:txBody>
          <a:bodyPr lIns="0" tIns="0" rIns="0" bIns="0"/>
          <a:lstStyle>
            <a:lvl1pPr marL="320040" indent="-320040" algn="l">
              <a:buSzPct val="110000"/>
              <a:buFontTx/>
              <a:buBlip>
                <a:blip r:embed="rId2"/>
              </a:buBlip>
              <a:defRPr sz="3200" b="1" cap="none" baseline="0"/>
            </a:lvl1pPr>
          </a:lstStyle>
          <a:p>
            <a:r>
              <a:rPr lang="en-US"/>
              <a:t>1 line chart/smart art heading – sentence case</a:t>
            </a:r>
          </a:p>
        </p:txBody>
      </p:sp>
      <p:sp>
        <p:nvSpPr>
          <p:cNvPr id="8" name="Text Placeholder 12"/>
          <p:cNvSpPr>
            <a:spLocks noGrp="1"/>
          </p:cNvSpPr>
          <p:nvPr>
            <p:ph type="body" sz="quarter" idx="11" hasCustomPrompt="1"/>
          </p:nvPr>
        </p:nvSpPr>
        <p:spPr>
          <a:xfrm>
            <a:off x="655639" y="5169561"/>
            <a:ext cx="7874000" cy="736600"/>
          </a:xfrm>
          <a:prstGeom prst="rect">
            <a:avLst/>
          </a:prstGeom>
        </p:spPr>
        <p:txBody>
          <a:bodyPr lIns="0" tIns="0" rIns="0" bIns="0"/>
          <a:lstStyle>
            <a:lvl1pPr>
              <a:defRPr sz="180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r>
              <a:rPr lang="en-US" err="1"/>
              <a:t>Sed</a:t>
            </a:r>
            <a:r>
              <a:rPr lang="en-US"/>
              <a:t> a </a:t>
            </a:r>
            <a:r>
              <a:rPr lang="en-US" err="1"/>
              <a:t>cursus</a:t>
            </a:r>
            <a:r>
              <a:rPr lang="en-US"/>
              <a:t> magna, </a:t>
            </a:r>
            <a:r>
              <a:rPr lang="en-US" err="1"/>
              <a:t>vel</a:t>
            </a:r>
            <a:r>
              <a:rPr lang="en-US"/>
              <a:t> </a:t>
            </a:r>
            <a:r>
              <a:rPr lang="en-US" err="1"/>
              <a:t>sagittis</a:t>
            </a:r>
            <a:r>
              <a:rPr lang="en-US"/>
              <a:t> </a:t>
            </a:r>
            <a:r>
              <a:rPr lang="en-US" err="1"/>
              <a:t>urna</a:t>
            </a:r>
            <a:r>
              <a:rPr lang="en-US"/>
              <a:t>. </a:t>
            </a:r>
            <a:r>
              <a:rPr lang="en-US" err="1"/>
              <a:t>Proin</a:t>
            </a:r>
            <a:r>
              <a:rPr lang="en-US"/>
              <a:t> </a:t>
            </a:r>
            <a:r>
              <a:rPr lang="en-US" err="1"/>
              <a:t>vestibulum</a:t>
            </a:r>
            <a:r>
              <a:rPr lang="en-US"/>
              <a:t> </a:t>
            </a:r>
            <a:r>
              <a:rPr lang="en-US" err="1"/>
              <a:t>risus</a:t>
            </a:r>
            <a:r>
              <a:rPr lang="en-US"/>
              <a:t>. </a:t>
            </a:r>
          </a:p>
        </p:txBody>
      </p:sp>
      <p:sp>
        <p:nvSpPr>
          <p:cNvPr id="11" name="Content Placeholder 10"/>
          <p:cNvSpPr>
            <a:spLocks noGrp="1"/>
          </p:cNvSpPr>
          <p:nvPr>
            <p:ph sz="quarter" idx="12"/>
          </p:nvPr>
        </p:nvSpPr>
        <p:spPr>
          <a:xfrm>
            <a:off x="655638" y="1350629"/>
            <a:ext cx="7874000" cy="3556932"/>
          </a:xfrm>
          <a:prstGeom prst="rect">
            <a:avLst/>
          </a:prstGeom>
        </p:spPr>
        <p:txBody>
          <a:bodyPr/>
          <a:lstStyle>
            <a:lvl1pPr>
              <a:defRPr sz="1600">
                <a:solidFill>
                  <a:schemeClr val="tx1"/>
                </a:solidFill>
                <a:latin typeface="+mj-lt"/>
              </a:defRPr>
            </a:lvl1pPr>
          </a:lstStyle>
          <a:p>
            <a:pPr lvl="0"/>
            <a:endParaRPr lang="en-US"/>
          </a:p>
        </p:txBody>
      </p:sp>
      <p:sp>
        <p:nvSpPr>
          <p:cNvPr id="12" name="Rectangle 11"/>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1735865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s Right Side - B">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2 line chart/smart art heading goes here – sentence case</a:t>
            </a:r>
          </a:p>
        </p:txBody>
      </p:sp>
      <p:sp>
        <p:nvSpPr>
          <p:cNvPr id="8" name="Text Placeholder 12"/>
          <p:cNvSpPr>
            <a:spLocks noGrp="1"/>
          </p:cNvSpPr>
          <p:nvPr>
            <p:ph type="body" sz="quarter" idx="11" hasCustomPrompt="1"/>
          </p:nvPr>
        </p:nvSpPr>
        <p:spPr>
          <a:xfrm>
            <a:off x="655639" y="1978025"/>
            <a:ext cx="2795586" cy="3976688"/>
          </a:xfrm>
          <a:prstGeom prst="rect">
            <a:avLst/>
          </a:prstGeom>
        </p:spPr>
        <p:txBody>
          <a:bodyPr lIns="0" tIns="0" rIns="0" bIns="0" anchor="ctr"/>
          <a:lstStyle>
            <a:lvl1pPr>
              <a:defRPr sz="1800" b="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r>
              <a:rPr lang="en-US" err="1"/>
              <a:t>Sed</a:t>
            </a:r>
            <a:r>
              <a:rPr lang="en-US"/>
              <a:t> a </a:t>
            </a:r>
            <a:r>
              <a:rPr lang="en-US" err="1"/>
              <a:t>cursus</a:t>
            </a:r>
            <a:r>
              <a:rPr lang="en-US"/>
              <a:t> magna, </a:t>
            </a:r>
            <a:r>
              <a:rPr lang="en-US" err="1"/>
              <a:t>vel</a:t>
            </a:r>
            <a:r>
              <a:rPr lang="en-US"/>
              <a:t> </a:t>
            </a:r>
            <a:r>
              <a:rPr lang="en-US" err="1"/>
              <a:t>sagittis</a:t>
            </a:r>
            <a:r>
              <a:rPr lang="en-US"/>
              <a:t> </a:t>
            </a:r>
            <a:r>
              <a:rPr lang="en-US" err="1"/>
              <a:t>urna</a:t>
            </a:r>
            <a:r>
              <a:rPr lang="en-US"/>
              <a:t>. </a:t>
            </a:r>
            <a:r>
              <a:rPr lang="en-US" err="1"/>
              <a:t>Proin</a:t>
            </a:r>
            <a:r>
              <a:rPr lang="en-US"/>
              <a:t> </a:t>
            </a:r>
            <a:r>
              <a:rPr lang="en-US" err="1"/>
              <a:t>vestibulum</a:t>
            </a:r>
            <a:r>
              <a:rPr lang="en-US"/>
              <a:t> </a:t>
            </a:r>
            <a:r>
              <a:rPr lang="en-US" err="1"/>
              <a:t>risus</a:t>
            </a:r>
            <a:r>
              <a:rPr lang="en-US"/>
              <a:t>. </a:t>
            </a:r>
          </a:p>
        </p:txBody>
      </p:sp>
      <p:sp>
        <p:nvSpPr>
          <p:cNvPr id="11" name="Content Placeholder 10"/>
          <p:cNvSpPr>
            <a:spLocks noGrp="1"/>
          </p:cNvSpPr>
          <p:nvPr>
            <p:ph sz="quarter" idx="12"/>
          </p:nvPr>
        </p:nvSpPr>
        <p:spPr>
          <a:xfrm>
            <a:off x="3670300" y="1978025"/>
            <a:ext cx="4859338" cy="3976688"/>
          </a:xfrm>
          <a:prstGeom prst="rect">
            <a:avLst/>
          </a:prstGeom>
        </p:spPr>
        <p:txBody>
          <a:bodyPr/>
          <a:lstStyle>
            <a:lvl1pPr>
              <a:defRPr sz="1600">
                <a:solidFill>
                  <a:schemeClr val="tx1"/>
                </a:solidFill>
                <a:latin typeface="+mj-lt"/>
              </a:defRPr>
            </a:lvl1pPr>
          </a:lstStyle>
          <a:p>
            <a:pPr lvl="0"/>
            <a:endParaRPr lang="en-US"/>
          </a:p>
        </p:txBody>
      </p:sp>
      <p:sp>
        <p:nvSpPr>
          <p:cNvPr id="12" name="Rectangle 11"/>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9" name="TextBox 8"/>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993618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s 2 column - B">
    <p:spTree>
      <p:nvGrpSpPr>
        <p:cNvPr id="1" name=""/>
        <p:cNvGrpSpPr/>
        <p:nvPr/>
      </p:nvGrpSpPr>
      <p:grpSpPr>
        <a:xfrm>
          <a:off x="0" y="0"/>
          <a:ext cx="0" cy="0"/>
          <a:chOff x="0" y="0"/>
          <a:chExt cx="0" cy="0"/>
        </a:xfrm>
      </p:grpSpPr>
      <p:sp>
        <p:nvSpPr>
          <p:cNvPr id="9" name="Content Placeholder 10"/>
          <p:cNvSpPr>
            <a:spLocks noGrp="1"/>
          </p:cNvSpPr>
          <p:nvPr>
            <p:ph sz="quarter" idx="13"/>
          </p:nvPr>
        </p:nvSpPr>
        <p:spPr>
          <a:xfrm>
            <a:off x="4618594" y="1733955"/>
            <a:ext cx="4525406" cy="2966177"/>
          </a:xfrm>
          <a:prstGeom prst="rect">
            <a:avLst/>
          </a:prstGeom>
        </p:spPr>
        <p:txBody>
          <a:bodyPr/>
          <a:lstStyle>
            <a:lvl1pPr>
              <a:defRPr sz="1600">
                <a:solidFill>
                  <a:schemeClr val="tx1"/>
                </a:solidFill>
                <a:latin typeface="+mj-lt"/>
              </a:defRPr>
            </a:lvl1pPr>
          </a:lstStyle>
          <a:p>
            <a:pPr lvl="0"/>
            <a:endParaRPr lang="en-US"/>
          </a:p>
        </p:txBody>
      </p:sp>
      <p:sp>
        <p:nvSpPr>
          <p:cNvPr id="11" name="Content Placeholder 10"/>
          <p:cNvSpPr>
            <a:spLocks noGrp="1"/>
          </p:cNvSpPr>
          <p:nvPr>
            <p:ph sz="quarter" idx="12"/>
          </p:nvPr>
        </p:nvSpPr>
        <p:spPr>
          <a:xfrm>
            <a:off x="0" y="1733955"/>
            <a:ext cx="4525406" cy="2966177"/>
          </a:xfrm>
          <a:prstGeom prst="rect">
            <a:avLst/>
          </a:prstGeom>
        </p:spPr>
        <p:txBody>
          <a:bodyPr/>
          <a:lstStyle>
            <a:lvl1pPr>
              <a:defRPr sz="1600">
                <a:solidFill>
                  <a:schemeClr val="tx1"/>
                </a:solidFill>
                <a:latin typeface="+mj-lt"/>
              </a:defRPr>
            </a:lvl1pPr>
          </a:lstStyle>
          <a:p>
            <a:pPr lvl="0"/>
            <a:endParaRPr lang="en-US"/>
          </a:p>
        </p:txBody>
      </p:sp>
      <p:sp>
        <p:nvSpPr>
          <p:cNvPr id="7" name="Title 6"/>
          <p:cNvSpPr>
            <a:spLocks noGrp="1"/>
          </p:cNvSpPr>
          <p:nvPr>
            <p:ph type="title" hasCustomPrompt="1"/>
          </p:nvPr>
        </p:nvSpPr>
        <p:spPr>
          <a:xfrm>
            <a:off x="304800" y="585132"/>
            <a:ext cx="8224838" cy="999620"/>
          </a:xfrm>
          <a:prstGeom prst="rect">
            <a:avLst/>
          </a:prstGeom>
        </p:spPr>
        <p:txBody>
          <a:bodyPr lIns="0" tIns="0" rIns="0" bIns="0"/>
          <a:lstStyle>
            <a:lvl1pPr marL="320040" indent="-320040" algn="l">
              <a:buSzPct val="110000"/>
              <a:buFontTx/>
              <a:buBlip>
                <a:blip r:embed="rId2"/>
              </a:buBlip>
              <a:defRPr sz="3200" b="1" cap="none" baseline="0"/>
            </a:lvl1pPr>
          </a:lstStyle>
          <a:p>
            <a:r>
              <a:rPr lang="en-US"/>
              <a:t>2 line chart/smart art heading goes here – sentence case</a:t>
            </a:r>
          </a:p>
        </p:txBody>
      </p:sp>
      <p:sp>
        <p:nvSpPr>
          <p:cNvPr id="8" name="Text Placeholder 12"/>
          <p:cNvSpPr>
            <a:spLocks noGrp="1"/>
          </p:cNvSpPr>
          <p:nvPr>
            <p:ph type="body" sz="quarter" idx="11" hasCustomPrompt="1"/>
          </p:nvPr>
        </p:nvSpPr>
        <p:spPr>
          <a:xfrm>
            <a:off x="304800"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p>
        </p:txBody>
      </p:sp>
      <p:sp>
        <p:nvSpPr>
          <p:cNvPr id="12" name="Rectangle 11"/>
          <p:cNvSpPr/>
          <p:nvPr userDrawn="1"/>
        </p:nvSpPr>
        <p:spPr>
          <a:xfrm>
            <a:off x="0" y="6103917"/>
            <a:ext cx="9144000" cy="75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15" name="Text Placeholder 12"/>
          <p:cNvSpPr>
            <a:spLocks noGrp="1"/>
          </p:cNvSpPr>
          <p:nvPr>
            <p:ph type="body" sz="quarter" idx="14" hasCustomPrompt="1"/>
          </p:nvPr>
        </p:nvSpPr>
        <p:spPr>
          <a:xfrm>
            <a:off x="4807881" y="4775847"/>
            <a:ext cx="4016759" cy="1178866"/>
          </a:xfrm>
          <a:prstGeom prst="rect">
            <a:avLst/>
          </a:prstGeom>
        </p:spPr>
        <p:txBody>
          <a:bodyPr lIns="0" tIns="0" rIns="0" bIns="0" anchor="ctr"/>
          <a:lstStyle>
            <a:lvl1pPr>
              <a:defRPr sz="1800" b="0" baseline="0">
                <a:solidFill>
                  <a:srgbClr val="333F48"/>
                </a:solidFill>
                <a:latin typeface="+mj-lt"/>
              </a:defRPr>
            </a:lvl1pPr>
          </a:lstStyle>
          <a:p>
            <a:pPr lvl="0"/>
            <a:r>
              <a:rPr lang="en-US"/>
              <a:t>Brief description: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mattis</a:t>
            </a:r>
            <a:r>
              <a:rPr lang="en-US"/>
              <a:t> </a:t>
            </a:r>
            <a:r>
              <a:rPr lang="en-US" err="1"/>
              <a:t>sed</a:t>
            </a:r>
            <a:r>
              <a:rPr lang="en-US"/>
              <a:t> </a:t>
            </a:r>
            <a:r>
              <a:rPr lang="en-US" err="1"/>
              <a:t>eros</a:t>
            </a:r>
            <a:r>
              <a:rPr lang="en-US"/>
              <a:t> vitae </a:t>
            </a:r>
            <a:r>
              <a:rPr lang="en-US" err="1"/>
              <a:t>porttitor</a:t>
            </a:r>
            <a:r>
              <a:rPr lang="en-US"/>
              <a:t>. Nam </a:t>
            </a:r>
            <a:r>
              <a:rPr lang="en-US" err="1"/>
              <a:t>imperdiet</a:t>
            </a:r>
            <a:r>
              <a:rPr lang="en-US"/>
              <a:t> at </a:t>
            </a:r>
            <a:r>
              <a:rPr lang="en-US" err="1"/>
              <a:t>turpis</a:t>
            </a:r>
            <a:r>
              <a:rPr lang="en-US"/>
              <a:t> </a:t>
            </a:r>
            <a:r>
              <a:rPr lang="en-US" err="1"/>
              <a:t>vehicula</a:t>
            </a:r>
            <a:r>
              <a:rPr lang="en-US"/>
              <a:t> </a:t>
            </a:r>
            <a:r>
              <a:rPr lang="en-US" err="1"/>
              <a:t>tempor</a:t>
            </a:r>
            <a:r>
              <a:rPr lang="en-US"/>
              <a:t>. </a:t>
            </a:r>
          </a:p>
        </p:txBody>
      </p:sp>
      <p:sp>
        <p:nvSpPr>
          <p:cNvPr id="10" name="TextBox 9"/>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22618436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alf Picture Background - B">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4114800" y="0"/>
            <a:ext cx="5029200" cy="6858000"/>
          </a:xfrm>
          <a:prstGeom prst="rect">
            <a:avLst/>
          </a:prstGeom>
        </p:spPr>
        <p:txBody>
          <a:bodyPr/>
          <a:lstStyle>
            <a:lvl1pPr>
              <a:defRPr>
                <a:latin typeface="+mj-lt"/>
              </a:defRPr>
            </a:lvl1pPr>
          </a:lstStyle>
          <a:p>
            <a:r>
              <a:rPr lang="en-US" dirty="0"/>
              <a:t>Click icon to add picture</a:t>
            </a:r>
          </a:p>
        </p:txBody>
      </p:sp>
      <p:sp>
        <p:nvSpPr>
          <p:cNvPr id="6" name="Text Placeholder 5"/>
          <p:cNvSpPr>
            <a:spLocks noGrp="1"/>
          </p:cNvSpPr>
          <p:nvPr>
            <p:ph type="body" sz="quarter" idx="12" hasCustomPrompt="1"/>
          </p:nvPr>
        </p:nvSpPr>
        <p:spPr>
          <a:xfrm>
            <a:off x="0" y="1139825"/>
            <a:ext cx="4114800" cy="4803776"/>
          </a:xfrm>
          <a:prstGeom prst="rect">
            <a:avLst/>
          </a:prstGeom>
          <a:noFill/>
        </p:spPr>
        <p:txBody>
          <a:bodyPr lIns="320040" tIns="228600" rIns="320040" bIns="228600"/>
          <a:lstStyle>
            <a:lvl1pPr>
              <a:defRPr sz="2800" cap="none" baseline="0">
                <a:solidFill>
                  <a:schemeClr val="accent1"/>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2590800"/>
            <a:ext cx="3670300" cy="2292350"/>
          </a:xfrm>
          <a:prstGeom prst="rect">
            <a:avLst/>
          </a:prstGeom>
        </p:spPr>
        <p:txBody>
          <a:bodyPr lIns="320040" tIns="0" rIns="320040" bIns="0"/>
          <a:lstStyle>
            <a:lvl1pPr marL="182880" indent="-182880">
              <a:buFontTx/>
              <a:buBlip>
                <a:blip r:embed="rId2"/>
              </a:buBlip>
              <a:defRPr sz="2400">
                <a:solidFill>
                  <a:schemeClr val="accent5"/>
                </a:solidFill>
                <a:latin typeface="+mj-lt"/>
              </a:defRPr>
            </a:lvl1pPr>
            <a:lvl2pPr marL="457200" indent="-182880">
              <a:buFont typeface="Arial" panose="020B0604020202020204" pitchFamily="34" charset="0"/>
              <a:buChar char="•"/>
              <a:defRPr sz="2000">
                <a:solidFill>
                  <a:schemeClr val="accent5"/>
                </a:solidFill>
                <a:latin typeface="+mj-lt"/>
              </a:defRPr>
            </a:lvl2pPr>
            <a:lvl3pPr marL="640080" indent="-182880">
              <a:buFont typeface="Avenir LT Std 65 Medium" pitchFamily="34" charset="0"/>
              <a:buChar char="‐"/>
              <a:defRPr sz="1800">
                <a:solidFill>
                  <a:schemeClr val="accent5"/>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6072" cy="630936"/>
          </a:xfrm>
          <a:prstGeom prst="rect">
            <a:avLst/>
          </a:prstGeom>
        </p:spPr>
      </p:pic>
      <p:sp>
        <p:nvSpPr>
          <p:cNvPr id="8" name="TextBox 7"/>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42867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bg>
      <p:bgPr>
        <a:solidFill>
          <a:schemeClr val="tx2"/>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a:t>Section divider</a:t>
            </a:r>
          </a:p>
        </p:txBody>
      </p:sp>
      <p:sp>
        <p:nvSpPr>
          <p:cNvPr id="3" name="Rectangle 2"/>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5" name="TextBox 4"/>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086907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Full Picture Background with content - A1">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6" name="Text Placeholder 5"/>
          <p:cNvSpPr>
            <a:spLocks noGrp="1"/>
          </p:cNvSpPr>
          <p:nvPr>
            <p:ph type="body" sz="quarter" idx="12" hasCustomPrompt="1"/>
          </p:nvPr>
        </p:nvSpPr>
        <p:spPr>
          <a:xfrm>
            <a:off x="0" y="1978025"/>
            <a:ext cx="3670300" cy="3743325"/>
          </a:xfrm>
          <a:prstGeom prst="rect">
            <a:avLst/>
          </a:prstGeom>
          <a:solidFill>
            <a:schemeClr val="tx2">
              <a:alpha val="90000"/>
            </a:schemeClr>
          </a:solidFill>
        </p:spPr>
        <p:txBody>
          <a:bodyPr lIns="320040" tIns="228600" rIns="320040" bIns="228600"/>
          <a:lstStyle>
            <a:lvl1pPr>
              <a:defRPr sz="2800" cap="none" baseline="0">
                <a:solidFill>
                  <a:schemeClr val="accent4"/>
                </a:solidFill>
                <a:latin typeface="+mj-lt"/>
              </a:defRPr>
            </a:lvl1pPr>
            <a:lvl2pPr marL="0" indent="-182880">
              <a:buFontTx/>
              <a:buBlip>
                <a:blip r:embed="rId2"/>
              </a:buBlip>
              <a:defRPr sz="2000">
                <a:solidFill>
                  <a:schemeClr val="bg1"/>
                </a:solidFill>
              </a:defRPr>
            </a:lvl2pPr>
            <a:lvl3pPr marL="457200" indent="-182880">
              <a:defRPr sz="1800">
                <a:solidFill>
                  <a:schemeClr val="bg1"/>
                </a:solidFill>
              </a:defRPr>
            </a:lvl3pPr>
            <a:lvl4pPr marL="914400" indent="-182880">
              <a:defRPr sz="1600">
                <a:solidFill>
                  <a:schemeClr val="bg1"/>
                </a:solidFill>
              </a:defRPr>
            </a:lvl4pPr>
            <a:lvl5pPr marL="1371600" indent="-182880">
              <a:buFont typeface="Arial" panose="020B0604020202020204" pitchFamily="34" charset="0"/>
              <a:buChar char="•"/>
              <a:defRPr sz="1400">
                <a:solidFill>
                  <a:schemeClr val="bg1"/>
                </a:solidFill>
              </a:defRPr>
            </a:lvl5pPr>
          </a:lstStyle>
          <a:p>
            <a:pPr lvl="0"/>
            <a:r>
              <a:rPr lang="en-US"/>
              <a:t>Click to edit master text styles</a:t>
            </a:r>
          </a:p>
        </p:txBody>
      </p:sp>
      <p:sp>
        <p:nvSpPr>
          <p:cNvPr id="15" name="Text Placeholder 14"/>
          <p:cNvSpPr>
            <a:spLocks noGrp="1"/>
          </p:cNvSpPr>
          <p:nvPr>
            <p:ph type="body" sz="quarter" idx="13"/>
          </p:nvPr>
        </p:nvSpPr>
        <p:spPr>
          <a:xfrm>
            <a:off x="0" y="3200400"/>
            <a:ext cx="3670300" cy="2520950"/>
          </a:xfrm>
          <a:prstGeom prst="rect">
            <a:avLst/>
          </a:prstGeom>
        </p:spPr>
        <p:txBody>
          <a:bodyPr lIns="320040" tIns="0" rIns="320040" bIns="0"/>
          <a:lstStyle>
            <a:lvl1pPr marL="182880" indent="-182880">
              <a:buFontTx/>
              <a:buBlip>
                <a:blip r:embed="rId2"/>
              </a:buBlip>
              <a:defRPr sz="2400">
                <a:solidFill>
                  <a:schemeClr val="bg1"/>
                </a:solidFill>
                <a:latin typeface="+mj-lt"/>
              </a:defRPr>
            </a:lvl1pPr>
            <a:lvl2pPr marL="457200" indent="-182880">
              <a:buFont typeface="Arial" panose="020B0604020202020204" pitchFamily="34" charset="0"/>
              <a:buChar char="•"/>
              <a:defRPr sz="2000">
                <a:solidFill>
                  <a:schemeClr val="bg1"/>
                </a:solidFill>
                <a:latin typeface="+mj-lt"/>
              </a:defRPr>
            </a:lvl2pPr>
            <a:lvl3pPr marL="640080" indent="-182880">
              <a:buFont typeface="Avenir LT Std 65 Medium" pitchFamily="34" charset="0"/>
              <a:buChar char="‐"/>
              <a:defRPr sz="1800">
                <a:solidFill>
                  <a:schemeClr val="bg1"/>
                </a:solidFill>
                <a:latin typeface="+mj-lt"/>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7" name="TextBox 6"/>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51391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TEAL">
    <p:bg>
      <p:bgPr>
        <a:solidFill>
          <a:schemeClr val="accent3"/>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bg1"/>
                </a:solidFill>
                <a:latin typeface="+mj-lt"/>
              </a:defRPr>
            </a:lvl1pPr>
          </a:lstStyle>
          <a:p>
            <a:pPr lvl="0"/>
            <a:r>
              <a:rPr lang="en-US"/>
              <a:t>Section divider</a:t>
            </a:r>
          </a:p>
        </p:txBody>
      </p:sp>
      <p:sp>
        <p:nvSpPr>
          <p:cNvPr id="3" name="Rectangle 2"/>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5" name="TextBox 4"/>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1660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Text Placeholder 4"/>
          <p:cNvSpPr>
            <a:spLocks noGrp="1" noChangeAspect="1"/>
          </p:cNvSpPr>
          <p:nvPr>
            <p:ph type="body" sz="quarter" idx="10" hasCustomPrompt="1"/>
          </p:nvPr>
        </p:nvSpPr>
        <p:spPr>
          <a:xfrm>
            <a:off x="655638" y="762000"/>
            <a:ext cx="7874000" cy="4296888"/>
          </a:xfrm>
          <a:prstGeom prst="rect">
            <a:avLst/>
          </a:prstGeom>
        </p:spPr>
        <p:txBody>
          <a:bodyPr lIns="0" tIns="0" rIns="0" bIns="0" anchor="ctr" anchorCtr="0"/>
          <a:lstStyle>
            <a:lvl1pPr>
              <a:defRPr sz="5400">
                <a:solidFill>
                  <a:schemeClr val="tx2"/>
                </a:solidFill>
                <a:latin typeface="+mj-lt"/>
              </a:defRPr>
            </a:lvl1pPr>
          </a:lstStyle>
          <a:p>
            <a:pPr lvl="0"/>
            <a:r>
              <a:rPr lang="en-US"/>
              <a:t>Section divider</a:t>
            </a:r>
          </a:p>
        </p:txBody>
      </p:sp>
      <p:sp>
        <p:nvSpPr>
          <p:cNvPr id="3" name="Rectangle 2"/>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Tree>
    <p:extLst>
      <p:ext uri="{BB962C8B-B14F-4D97-AF65-F5344CB8AC3E}">
        <p14:creationId xmlns:p14="http://schemas.microsoft.com/office/powerpoint/2010/main" val="371120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3"/>
              </a:buBlip>
              <a:defRPr sz="3200" b="1" cap="none" baseline="0"/>
            </a:lvl1pPr>
          </a:lstStyle>
          <a:p>
            <a:r>
              <a:rPr lang="en-US"/>
              <a:t>Heading – sentence case</a:t>
            </a:r>
          </a:p>
        </p:txBody>
      </p:sp>
      <p:sp>
        <p:nvSpPr>
          <p:cNvPr id="4" name="Rectangle 3"/>
          <p:cNvSpPr/>
          <p:nvPr userDrawn="1"/>
        </p:nvSpPr>
        <p:spPr>
          <a:xfrm>
            <a:off x="0" y="1980501"/>
            <a:ext cx="9144000" cy="289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E57200"/>
              </a:solidFill>
            </a:endParaRPr>
          </a:p>
        </p:txBody>
      </p:sp>
      <p:sp>
        <p:nvSpPr>
          <p:cNvPr id="19" name="Text Placeholder 18"/>
          <p:cNvSpPr>
            <a:spLocks noGrp="1"/>
          </p:cNvSpPr>
          <p:nvPr>
            <p:ph type="body" sz="quarter" idx="11" hasCustomPrompt="1"/>
          </p:nvPr>
        </p:nvSpPr>
        <p:spPr>
          <a:xfrm>
            <a:off x="655639" y="2672740"/>
            <a:ext cx="653044" cy="615553"/>
          </a:xfrm>
          <a:prstGeom prst="rect">
            <a:avLst/>
          </a:prstGeom>
        </p:spPr>
        <p:txBody>
          <a:bodyPr wrap="square" lIns="0" tIns="0" rIns="0" bIns="0" anchor="ctr">
            <a:noAutofit/>
          </a:bodyPr>
          <a:lstStyle>
            <a:lvl1pPr>
              <a:defRPr sz="4000" baseline="0">
                <a:solidFill>
                  <a:schemeClr val="accent2"/>
                </a:solidFill>
                <a:latin typeface="+mj-lt"/>
              </a:defRPr>
            </a:lvl1pPr>
          </a:lstStyle>
          <a:p>
            <a:pPr lvl="0"/>
            <a:r>
              <a:rPr lang="en-US"/>
              <a:t>##</a:t>
            </a:r>
          </a:p>
        </p:txBody>
      </p:sp>
      <p:sp>
        <p:nvSpPr>
          <p:cNvPr id="24" name="Text Placeholder 23"/>
          <p:cNvSpPr>
            <a:spLocks noGrp="1"/>
          </p:cNvSpPr>
          <p:nvPr>
            <p:ph type="body" sz="quarter" idx="12" hasCustomPrompt="1"/>
          </p:nvPr>
        </p:nvSpPr>
        <p:spPr>
          <a:xfrm>
            <a:off x="1317624" y="2674327"/>
            <a:ext cx="2644776" cy="614363"/>
          </a:xfrm>
          <a:prstGeom prst="rect">
            <a:avLst/>
          </a:prstGeom>
        </p:spPr>
        <p:txBody>
          <a:bodyPr anchor="ctr"/>
          <a:lstStyle>
            <a:lvl1pPr>
              <a:defRPr sz="2400" baseline="0">
                <a:latin typeface="+mj-lt"/>
              </a:defRPr>
            </a:lvl1pPr>
          </a:lstStyle>
          <a:p>
            <a:pPr lvl="0"/>
            <a:r>
              <a:rPr lang="en-US"/>
              <a:t>statement ending</a:t>
            </a:r>
          </a:p>
        </p:txBody>
      </p:sp>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638" y="3371229"/>
            <a:ext cx="3383280" cy="40597"/>
          </a:xfrm>
          <a:prstGeom prst="rect">
            <a:avLst/>
          </a:prstGeom>
        </p:spPr>
      </p:pic>
      <p:sp>
        <p:nvSpPr>
          <p:cNvPr id="27" name="Text Placeholder 26"/>
          <p:cNvSpPr>
            <a:spLocks noGrp="1"/>
          </p:cNvSpPr>
          <p:nvPr>
            <p:ph type="body" sz="quarter" idx="13" hasCustomPrompt="1"/>
          </p:nvPr>
        </p:nvSpPr>
        <p:spPr>
          <a:xfrm>
            <a:off x="655638" y="3545865"/>
            <a:ext cx="3382962" cy="1157287"/>
          </a:xfrm>
          <a:prstGeom prst="rect">
            <a:avLst/>
          </a:prstGeom>
        </p:spPr>
        <p:txBody>
          <a:bodyPr lIns="0" rIns="0"/>
          <a:lstStyle>
            <a:lvl1pPr>
              <a:defRPr sz="2400">
                <a:latin typeface="+mj-lt"/>
              </a:defRPr>
            </a:lvl1pPr>
          </a:lstStyle>
          <a:p>
            <a:pPr lvl="0"/>
            <a:r>
              <a:rPr lang="en-US"/>
              <a:t>Additional info can go here</a:t>
            </a:r>
          </a:p>
        </p:txBody>
      </p:sp>
      <p:sp>
        <p:nvSpPr>
          <p:cNvPr id="34" name="Text Placeholder 33"/>
          <p:cNvSpPr>
            <a:spLocks noGrp="1"/>
          </p:cNvSpPr>
          <p:nvPr>
            <p:ph type="body" sz="quarter" idx="14" hasCustomPrompt="1"/>
          </p:nvPr>
        </p:nvSpPr>
        <p:spPr>
          <a:xfrm>
            <a:off x="655638" y="2283084"/>
            <a:ext cx="2795587" cy="361059"/>
          </a:xfrm>
          <a:prstGeom prst="rect">
            <a:avLst/>
          </a:prstGeom>
        </p:spPr>
        <p:txBody>
          <a:bodyPr lIns="0" tIns="0" rIns="0" bIns="0"/>
          <a:lstStyle>
            <a:lvl1pPr>
              <a:defRPr sz="2800" cap="none" baseline="0">
                <a:solidFill>
                  <a:schemeClr val="accent4"/>
                </a:solidFill>
                <a:latin typeface="+mj-lt"/>
              </a:defRPr>
            </a:lvl1pPr>
          </a:lstStyle>
          <a:p>
            <a:pPr lvl="0"/>
            <a:r>
              <a:rPr lang="en-US"/>
              <a:t>Click to edit</a:t>
            </a:r>
          </a:p>
        </p:txBody>
      </p:sp>
    </p:spTree>
    <p:extLst>
      <p:ext uri="{BB962C8B-B14F-4D97-AF65-F5344CB8AC3E}">
        <p14:creationId xmlns:p14="http://schemas.microsoft.com/office/powerpoint/2010/main" val="271712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s - A">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 y="585132"/>
            <a:ext cx="8224838" cy="1143000"/>
          </a:xfrm>
          <a:prstGeom prst="rect">
            <a:avLst/>
          </a:prstGeom>
        </p:spPr>
        <p:txBody>
          <a:bodyPr lIns="0" tIns="0" rIns="0" bIns="0"/>
          <a:lstStyle>
            <a:lvl1pPr marL="320040" indent="-320040" algn="l">
              <a:buSzPct val="110000"/>
              <a:buFontTx/>
              <a:buBlip>
                <a:blip r:embed="rId2"/>
              </a:buBlip>
              <a:defRPr sz="3200" b="1" cap="none" baseline="0"/>
            </a:lvl1pPr>
          </a:lstStyle>
          <a:p>
            <a:r>
              <a:rPr lang="en-US"/>
              <a:t>Heading – sentence case</a:t>
            </a:r>
          </a:p>
        </p:txBody>
      </p:sp>
      <p:sp>
        <p:nvSpPr>
          <p:cNvPr id="12" name="Text Placeholder 11"/>
          <p:cNvSpPr>
            <a:spLocks noGrp="1"/>
          </p:cNvSpPr>
          <p:nvPr>
            <p:ph type="body" sz="quarter" idx="10" hasCustomPrompt="1"/>
          </p:nvPr>
        </p:nvSpPr>
        <p:spPr>
          <a:xfrm>
            <a:off x="655638" y="1981556"/>
            <a:ext cx="7874000" cy="523220"/>
          </a:xfrm>
          <a:prstGeom prst="rect">
            <a:avLst/>
          </a:prstGeom>
          <a:solidFill>
            <a:schemeClr val="tx2"/>
          </a:solidFill>
        </p:spPr>
        <p:txBody>
          <a:bodyPr wrap="square" lIns="91440" tIns="91440" rIns="91440" bIns="91440" anchor="ctr">
            <a:noAutofit/>
          </a:bodyP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8" name="Text Placeholder 11"/>
          <p:cNvSpPr>
            <a:spLocks noGrp="1"/>
          </p:cNvSpPr>
          <p:nvPr>
            <p:ph type="body" sz="quarter" idx="11" hasCustomPrompt="1"/>
          </p:nvPr>
        </p:nvSpPr>
        <p:spPr>
          <a:xfrm>
            <a:off x="655638" y="2694817"/>
            <a:ext cx="7874000" cy="597395"/>
          </a:xfrm>
          <a:prstGeom prst="rect">
            <a:avLst/>
          </a:prstGeom>
          <a:solidFill>
            <a:schemeClr val="accent3"/>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11" name="Text Placeholder 11"/>
          <p:cNvSpPr>
            <a:spLocks noGrp="1"/>
          </p:cNvSpPr>
          <p:nvPr>
            <p:ph type="body" sz="quarter" idx="12" hasCustomPrompt="1"/>
          </p:nvPr>
        </p:nvSpPr>
        <p:spPr>
          <a:xfrm>
            <a:off x="655638" y="3445165"/>
            <a:ext cx="7874000" cy="597395"/>
          </a:xfrm>
          <a:prstGeom prst="rect">
            <a:avLst/>
          </a:prstGeom>
          <a:solidFill>
            <a:schemeClr val="accent2"/>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13" name="Text Placeholder 11"/>
          <p:cNvSpPr>
            <a:spLocks noGrp="1"/>
          </p:cNvSpPr>
          <p:nvPr>
            <p:ph type="body" sz="quarter" idx="13" hasCustomPrompt="1"/>
          </p:nvPr>
        </p:nvSpPr>
        <p:spPr>
          <a:xfrm>
            <a:off x="655638" y="4195514"/>
            <a:ext cx="7874000" cy="597395"/>
          </a:xfrm>
          <a:prstGeom prst="rect">
            <a:avLst/>
          </a:prstGeom>
          <a:solidFill>
            <a:schemeClr val="accent6"/>
          </a:solidFill>
        </p:spPr>
        <p:txBody>
          <a:bodyPr lIns="91440" tIns="91440" rIns="91440" bIns="91440" anchor="ctr"/>
          <a:lstStyle>
            <a:lvl1pPr marL="0" indent="0">
              <a:buFontTx/>
              <a:buNone/>
              <a:tabLst>
                <a:tab pos="7600950" algn="r"/>
              </a:tabLst>
              <a:defRPr sz="2200">
                <a:solidFill>
                  <a:schemeClr val="bg1"/>
                </a:solidFill>
                <a:latin typeface="+mj-lt"/>
              </a:defRPr>
            </a:lvl1pPr>
            <a:lvl2pPr marL="640080" indent="-228600">
              <a:buFont typeface="Arial" panose="020B0604020202020204" pitchFamily="34" charset="0"/>
              <a:buChar char="•"/>
              <a:defRPr sz="2400"/>
            </a:lvl2pPr>
            <a:lvl3pPr marL="914400" indent="-228600">
              <a:buFont typeface="Avenir LT Std 65 Medium" pitchFamily="34" charset="0"/>
              <a:buChar char="‐"/>
              <a:defRPr sz="2000"/>
            </a:lvl3pPr>
            <a:lvl4pPr marL="1188720" indent="-228600">
              <a:buFont typeface="Arial" panose="020B0604020202020204" pitchFamily="34" charset="0"/>
              <a:buChar char="•"/>
              <a:defRPr sz="1800"/>
            </a:lvl4pPr>
            <a:lvl5pPr marL="1463040" indent="-228600">
              <a:buFont typeface="Avenir LT Std 65 Medium" pitchFamily="34" charset="0"/>
              <a:buChar char="‐"/>
              <a:defRPr sz="1600"/>
            </a:lvl5pPr>
          </a:lstStyle>
          <a:p>
            <a:pPr lvl="0"/>
            <a:r>
              <a:rPr lang="en-US"/>
              <a:t>Click to edit Master text styles	tab to align right</a:t>
            </a:r>
          </a:p>
        </p:txBody>
      </p:sp>
      <p:sp>
        <p:nvSpPr>
          <p:cNvPr id="6" name="Text Placeholder 5"/>
          <p:cNvSpPr>
            <a:spLocks noGrp="1"/>
          </p:cNvSpPr>
          <p:nvPr>
            <p:ph type="body" sz="quarter" idx="14" hasCustomPrompt="1"/>
          </p:nvPr>
        </p:nvSpPr>
        <p:spPr>
          <a:xfrm>
            <a:off x="655638" y="4932727"/>
            <a:ext cx="7874000" cy="788405"/>
          </a:xfrm>
          <a:prstGeom prst="rect">
            <a:avLst/>
          </a:prstGeom>
        </p:spPr>
        <p:txBody>
          <a:bodyPr lIns="0" tIns="0" rIns="0" bIns="0"/>
          <a:lstStyle>
            <a:lvl1pPr>
              <a:defRPr sz="1200">
                <a:solidFill>
                  <a:schemeClr val="tx1"/>
                </a:solidFill>
                <a:latin typeface="+mj-lt"/>
              </a:defRPr>
            </a:lvl1pPr>
          </a:lstStyle>
          <a:p>
            <a:pPr lvl="0"/>
            <a:r>
              <a:rPr lang="en-US"/>
              <a:t>*Footnotes go here</a:t>
            </a:r>
          </a:p>
        </p:txBody>
      </p:sp>
      <p:sp>
        <p:nvSpPr>
          <p:cNvPr id="10" name="Rectangle 9"/>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15" name="TextBox 14"/>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283159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icture Background - A">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103917"/>
          </a:xfrm>
          <a:prstGeom prst="rect">
            <a:avLst/>
          </a:prstGeom>
        </p:spPr>
        <p:txBody>
          <a:bodyPr/>
          <a:lstStyle/>
          <a:p>
            <a:r>
              <a:rPr lang="en-US" dirty="0"/>
              <a:t>Click icon to add picture</a:t>
            </a:r>
          </a:p>
        </p:txBody>
      </p:sp>
      <p:sp>
        <p:nvSpPr>
          <p:cNvPr id="9" name="Rectangle 8"/>
          <p:cNvSpPr/>
          <p:nvPr userDrawn="1"/>
        </p:nvSpPr>
        <p:spPr>
          <a:xfrm>
            <a:off x="0" y="6103917"/>
            <a:ext cx="9144000" cy="754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036" y="6204606"/>
            <a:ext cx="1842465" cy="629703"/>
          </a:xfrm>
          <a:prstGeom prst="rect">
            <a:avLst/>
          </a:prstGeom>
        </p:spPr>
      </p:pic>
      <p:sp>
        <p:nvSpPr>
          <p:cNvPr id="5" name="TextBox 4"/>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bg1"/>
                </a:solidFill>
                <a:latin typeface="+mn-lt"/>
              </a:rPr>
              <a:t>‹#›</a:t>
            </a:fld>
            <a:endParaRPr lang="en-US" sz="1200" dirty="0">
              <a:solidFill>
                <a:schemeClr val="bg1"/>
              </a:solidFill>
              <a:latin typeface="+mn-lt"/>
            </a:endParaRPr>
          </a:p>
        </p:txBody>
      </p:sp>
    </p:spTree>
    <p:extLst>
      <p:ext uri="{BB962C8B-B14F-4D97-AF65-F5344CB8AC3E}">
        <p14:creationId xmlns:p14="http://schemas.microsoft.com/office/powerpoint/2010/main" val="403716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2734331314"/>
      </p:ext>
    </p:extLst>
  </p:cSld>
  <p:clrMap bg1="lt1" tx1="dk1" bg2="lt2" tx2="dk2" accent1="accent1" accent2="accent2" accent3="accent3" accent4="accent4" accent5="accent5" accent6="accent6" hlink="hlink" folHlink="folHlink"/>
  <p:sldLayoutIdLst>
    <p:sldLayoutId id="2147483660" r:id="rId1"/>
    <p:sldLayoutId id="2147483693" r:id="rId2"/>
    <p:sldLayoutId id="2147483680" r:id="rId3"/>
    <p:sldLayoutId id="2147483739" r:id="rId4"/>
    <p:sldLayoutId id="2147483740" r:id="rId5"/>
    <p:sldLayoutId id="2147483741" r:id="rId6"/>
    <p:sldLayoutId id="2147483682" r:id="rId7"/>
    <p:sldLayoutId id="2147483708" r:id="rId8"/>
    <p:sldLayoutId id="2147483700" r:id="rId9"/>
    <p:sldLayoutId id="2147483737" r:id="rId10"/>
    <p:sldLayoutId id="2147483704" r:id="rId11"/>
    <p:sldLayoutId id="2147483689" r:id="rId12"/>
    <p:sldLayoutId id="2147483696" r:id="rId13"/>
    <p:sldLayoutId id="2147483690" r:id="rId14"/>
    <p:sldLayoutId id="2147483709" r:id="rId15"/>
    <p:sldLayoutId id="2147483691" r:id="rId16"/>
    <p:sldLayoutId id="2147483692" r:id="rId17"/>
    <p:sldLayoutId id="2147483706" r:id="rId18"/>
    <p:sldLayoutId id="2147483698" r:id="rId19"/>
    <p:sldLayoutId id="2147483746"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800" kern="1200" baseline="0">
          <a:solidFill>
            <a:schemeClr val="bg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8671727" y="6342458"/>
            <a:ext cx="364202" cy="276999"/>
          </a:xfrm>
          <a:prstGeom prst="rect">
            <a:avLst/>
          </a:prstGeom>
          <a:noFill/>
        </p:spPr>
        <p:txBody>
          <a:bodyPr wrap="none" rtlCol="0">
            <a:spAutoFit/>
          </a:bodyPr>
          <a:lstStyle/>
          <a:p>
            <a:fld id="{99A9F1A5-98C7-469D-A410-BB5F2A27DD05}" type="slidenum">
              <a:rPr lang="en-US" sz="1200" smtClean="0">
                <a:solidFill>
                  <a:schemeClr val="tx1"/>
                </a:solidFill>
                <a:latin typeface="+mn-lt"/>
              </a:rPr>
              <a:t>‹#›</a:t>
            </a:fld>
            <a:endParaRPr lang="en-US" sz="1200" dirty="0">
              <a:solidFill>
                <a:schemeClr val="tx1"/>
              </a:solidFill>
              <a:latin typeface="+mn-lt"/>
            </a:endParaRPr>
          </a:p>
        </p:txBody>
      </p:sp>
    </p:spTree>
    <p:extLst>
      <p:ext uri="{BB962C8B-B14F-4D97-AF65-F5344CB8AC3E}">
        <p14:creationId xmlns:p14="http://schemas.microsoft.com/office/powerpoint/2010/main" val="15276242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42" r:id="rId4"/>
    <p:sldLayoutId id="2147483743" r:id="rId5"/>
    <p:sldLayoutId id="2147483744" r:id="rId6"/>
    <p:sldLayoutId id="2147483714" r:id="rId7"/>
    <p:sldLayoutId id="2147483715" r:id="rId8"/>
    <p:sldLayoutId id="2147483717" r:id="rId9"/>
    <p:sldLayoutId id="2147483738" r:id="rId10"/>
    <p:sldLayoutId id="2147483719" r:id="rId11"/>
    <p:sldLayoutId id="2147483721" r:id="rId12"/>
    <p:sldLayoutId id="2147483723" r:id="rId13"/>
    <p:sldLayoutId id="2147483725" r:id="rId14"/>
    <p:sldLayoutId id="2147483727" r:id="rId15"/>
    <p:sldLayoutId id="2147483729" r:id="rId16"/>
    <p:sldLayoutId id="2147483731" r:id="rId17"/>
    <p:sldLayoutId id="2147483733" r:id="rId18"/>
    <p:sldLayoutId id="2147483736" r:id="rId19"/>
    <p:sldLayoutId id="2147483748"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800" kern="1200" baseline="0">
          <a:solidFill>
            <a:schemeClr val="bg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orgiancollege.ca/about-georgian/research/research-ethics-board/attachment/ad-014-responsible-practice-and-ethics-review-in-research-bog-review-pending/" TargetMode="External"/><Relationship Id="rId2" Type="http://schemas.openxmlformats.org/officeDocument/2006/relationships/hyperlink" Target="https://www.georgiancollege.ca/about-georgian/research/research-ethics-board/attachment/ad-016-access-to-georgian-college-resources-for-research/" TargetMode="Externa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eorgiancollege.ca/about-georgian/research/attachment/request-for-permission-for-access-to-resources-for-research-2-1/"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eorgiancollege.sharepoint.com/sites/Employee/Procedures/Administration/Forms/AllItems.aspx?id=%2Fsites%2FEmployee%2FProcedures%2FAdministration%2FAD%2D014%20RESPONSIBLE%20PRACTICE%20AND%20ETHICS%20REVIEW%20IN%20RESEARCH%20%2D%20BOG%20REVIEW%20PENDING%2Epdf&amp;parent=%2Fsites%2FEmployee%2FProcedures%2FAdministration" TargetMode="Externa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www.georgiancollege.ca/about-georgian/research/research-ethics-board/attachment/ad-014-responsible-practice-and-ethics-review-in-research-bog-review-pendin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aihealthsolutions.ca/arecci/screening/398893/242d0ade55e37f81cf82e3703cc83970"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mailto:reb@georgiancollege.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8" Type="http://schemas.openxmlformats.org/officeDocument/2006/relationships/hyperlink" Target="https://georgiancollege.sharepoint.com/sites/Employee/Procedures/academicprocedures/Procedure-1-130-Intellectual-Property.docx" TargetMode="External"/><Relationship Id="rId3" Type="http://schemas.openxmlformats.org/officeDocument/2006/relationships/hyperlink" Target="https://www.georgiancollege.ca/wp-content/uploads/AD-014-RESPONSIBLE-PRACTICE-AND-ETHICS-REVIEW-IN-RESEARCH-BOG-REVIEW-PENDING.pdf" TargetMode="External"/><Relationship Id="rId7" Type="http://schemas.openxmlformats.org/officeDocument/2006/relationships/hyperlink" Target="https://georgiancollege.sharepoint.com/:w:/r/sites/Employee/Procedures/_layouts/15/Doc.aspx?sourcedoc=%7b78DFC5AF-C8B0-4439-AB55-DEA14386E89B%7d&amp;file=AD-005%20Email%20appropriate%20use%20and%20anit-spam%20compliance.docx&amp;action=default&amp;mobileredirect=true" TargetMode="External"/><Relationship Id="rId2" Type="http://schemas.openxmlformats.org/officeDocument/2006/relationships/hyperlink" Target="https://www.georgiancollege.ca/about-georgian/research/research-ethics-board/attachment/ad-016-access-to-georgian-college-resources-for-research/" TargetMode="External"/><Relationship Id="rId1" Type="http://schemas.openxmlformats.org/officeDocument/2006/relationships/slideLayout" Target="../slideLayouts/slideLayout36.xml"/><Relationship Id="rId6" Type="http://schemas.openxmlformats.org/officeDocument/2006/relationships/hyperlink" Target="https://georgiancollege.sharepoint.com/:w:/r/sites/Employee/Procedures/Administration/AD-004%20Privacy.docx?d=w771fc1e699e643d3a1aec21fc989a6c9&amp;csf=1&amp;web=1&amp;e=7FmMYA" TargetMode="External"/><Relationship Id="rId11" Type="http://schemas.openxmlformats.org/officeDocument/2006/relationships/hyperlink" Target="http://www.georgiancollege.ca/researchethicsboard" TargetMode="External"/><Relationship Id="rId5" Type="http://schemas.openxmlformats.org/officeDocument/2006/relationships/hyperlink" Target="https://georgiancollege.sharepoint.com/sites/Employee/Procedures/administrationprocedures/Poster-Graphic-Panel-Posting-Procedure-9-11-017.pdf" TargetMode="External"/><Relationship Id="rId10" Type="http://schemas.openxmlformats.org/officeDocument/2006/relationships/hyperlink" Target="https://georgiancollege.sharepoint.com/sites/Employee/Procedures/SitePages/health-information-privacy.aspx" TargetMode="External"/><Relationship Id="rId4" Type="http://schemas.openxmlformats.org/officeDocument/2006/relationships/hyperlink" Target="https://www.georgiancollege.ca/about-georgian/research/research-ethics-board/attachment/ad-015-research-integrity-bog-review-pending/" TargetMode="External"/><Relationship Id="rId9" Type="http://schemas.openxmlformats.org/officeDocument/2006/relationships/hyperlink" Target="https://georgiancollege.sharepoint.com/sites/Employee/Procedures/Documents/4-126_Conflict_Of_Interest.docx"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georgiancollege.sharepoint.com/sites/Employee/OnlineSecurity" TargetMode="External"/><Relationship Id="rId3" Type="http://schemas.openxmlformats.org/officeDocument/2006/relationships/hyperlink" Target="https://ethics.gc.ca/eng/home.html" TargetMode="External"/><Relationship Id="rId7" Type="http://schemas.openxmlformats.org/officeDocument/2006/relationships/hyperlink" Target="https://eduq.info/xmlui/handle/11515/38013" TargetMode="External"/><Relationship Id="rId2" Type="http://schemas.openxmlformats.org/officeDocument/2006/relationships/hyperlink" Target="https://www.georgiancollege.ca/about-georgian/research/research-ethics-board/" TargetMode="External"/><Relationship Id="rId1" Type="http://schemas.openxmlformats.org/officeDocument/2006/relationships/slideLayout" Target="../slideLayouts/slideLayout36.xml"/><Relationship Id="rId6" Type="http://schemas.openxmlformats.org/officeDocument/2006/relationships/hyperlink" Target="https://eduq.info/xmlui/handle/11515/38011" TargetMode="External"/><Relationship Id="rId11" Type="http://schemas.openxmlformats.org/officeDocument/2006/relationships/hyperlink" Target="https://georgiancollege.sharepoint.com/sites/Employee/Accessibility" TargetMode="External"/><Relationship Id="rId5" Type="http://schemas.openxmlformats.org/officeDocument/2006/relationships/hyperlink" Target="https://ethics.gc.ca/eng/education_tutorial-didacticiel.html" TargetMode="External"/><Relationship Id="rId10" Type="http://schemas.openxmlformats.org/officeDocument/2006/relationships/hyperlink" Target="https://georgiancollege.sharepoint.com/sites/Employee/MarketingAndCommunications" TargetMode="External"/><Relationship Id="rId4" Type="http://schemas.openxmlformats.org/officeDocument/2006/relationships/hyperlink" Target="https://ethics.gc.ca/eng/policy-politique_tcps2-eptc2_2018.html" TargetMode="External"/><Relationship Id="rId9" Type="http://schemas.openxmlformats.org/officeDocument/2006/relationships/hyperlink" Target="https://georgiancollege.sharepoint.com/sites/Employee/AccessAndPrivacyOffi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hyperlink" Target="https://www.sheridancollege.ca/research/ethics-board/multi-college" TargetMode="Externa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hyperlink" Target="mailto:reb@georgiancollege.ca"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hyperlink" Target="mailto:reb@georgiancollege.ca" TargetMode="External"/><Relationship Id="rId2" Type="http://schemas.openxmlformats.org/officeDocument/2006/relationships/hyperlink" Target="http://www.georgiancollege.ca/researchethicsboard"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s://ethics.gc.ca/eng/policy-politique_tcps2-eptc2_2018.html"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problem with nudge policies is that they threaten our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410" b="4410"/>
          <a:stretch>
            <a:fillRect/>
          </a:stretch>
        </p:blipFill>
        <p:spPr/>
      </p:pic>
      <p:sp>
        <p:nvSpPr>
          <p:cNvPr id="4" name="Text Placeholder 3"/>
          <p:cNvSpPr>
            <a:spLocks noGrp="1"/>
          </p:cNvSpPr>
          <p:nvPr>
            <p:ph type="body" sz="quarter" idx="12"/>
          </p:nvPr>
        </p:nvSpPr>
        <p:spPr>
          <a:xfrm>
            <a:off x="447733" y="4648200"/>
            <a:ext cx="8229600" cy="1143000"/>
          </a:xfrm>
        </p:spPr>
        <p:txBody>
          <a:bodyPr lIns="0" tIns="0" rIns="0" bIns="0" anchor="t"/>
          <a:lstStyle/>
          <a:p>
            <a:pPr algn="ctr"/>
            <a:r>
              <a:rPr lang="en-US" dirty="0"/>
              <a:t>Navigating the Research Ethics Review Process</a:t>
            </a:r>
          </a:p>
        </p:txBody>
      </p:sp>
      <p:sp>
        <p:nvSpPr>
          <p:cNvPr id="5" name="Text Placeholder 4"/>
          <p:cNvSpPr>
            <a:spLocks noGrp="1"/>
          </p:cNvSpPr>
          <p:nvPr>
            <p:ph type="body" sz="quarter" idx="13"/>
          </p:nvPr>
        </p:nvSpPr>
        <p:spPr>
          <a:xfrm>
            <a:off x="3988106" y="5596569"/>
            <a:ext cx="4851094" cy="1143000"/>
          </a:xfrm>
        </p:spPr>
        <p:txBody>
          <a:bodyPr/>
          <a:lstStyle/>
          <a:p>
            <a:r>
              <a:rPr lang="en-US" dirty="0"/>
              <a:t>Based on the Lunch and Learn presentation </a:t>
            </a:r>
          </a:p>
          <a:p>
            <a:r>
              <a:rPr lang="en-US" dirty="0"/>
              <a:t>by Dr. Eleanor Gittens</a:t>
            </a:r>
          </a:p>
          <a:p>
            <a:r>
              <a:rPr lang="en-US" dirty="0"/>
              <a:t>Chair, Georgian College Research Ethics Board</a:t>
            </a:r>
          </a:p>
          <a:p>
            <a:r>
              <a:rPr lang="en-US" dirty="0"/>
              <a:t>Wednesday, Jan. 27, 2021</a:t>
            </a:r>
          </a:p>
        </p:txBody>
      </p:sp>
    </p:spTree>
    <p:extLst>
      <p:ext uri="{BB962C8B-B14F-4D97-AF65-F5344CB8AC3E}">
        <p14:creationId xmlns:p14="http://schemas.microsoft.com/office/powerpoint/2010/main" val="175106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activity can occur in two ways</a:t>
            </a:r>
          </a:p>
        </p:txBody>
      </p:sp>
      <p:grpSp>
        <p:nvGrpSpPr>
          <p:cNvPr id="9" name="Group 8"/>
          <p:cNvGrpSpPr/>
          <p:nvPr/>
        </p:nvGrpSpPr>
        <p:grpSpPr>
          <a:xfrm>
            <a:off x="165903" y="1250651"/>
            <a:ext cx="8816051" cy="1693468"/>
            <a:chOff x="165903" y="1470573"/>
            <a:chExt cx="8816051" cy="1693468"/>
          </a:xfrm>
        </p:grpSpPr>
        <p:sp>
          <p:nvSpPr>
            <p:cNvPr id="4" name="Pentagon 3"/>
            <p:cNvSpPr/>
            <p:nvPr/>
          </p:nvSpPr>
          <p:spPr>
            <a:xfrm>
              <a:off x="165903" y="1987285"/>
              <a:ext cx="1408253" cy="555586"/>
            </a:xfrm>
            <a:prstGeom prst="homePlate">
              <a:avLst/>
            </a:prstGeom>
            <a:solidFill>
              <a:srgbClr val="68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Description</a:t>
              </a:r>
            </a:p>
          </p:txBody>
        </p:sp>
        <p:grpSp>
          <p:nvGrpSpPr>
            <p:cNvPr id="25" name="Group 24"/>
            <p:cNvGrpSpPr/>
            <p:nvPr/>
          </p:nvGrpSpPr>
          <p:grpSpPr>
            <a:xfrm>
              <a:off x="5365425" y="1470573"/>
              <a:ext cx="3616529" cy="514155"/>
              <a:chOff x="3600464" y="28978"/>
              <a:chExt cx="3158245" cy="609229"/>
            </a:xfrm>
          </p:grpSpPr>
          <p:sp>
            <p:nvSpPr>
              <p:cNvPr id="34" name="Rectangle 33"/>
              <p:cNvSpPr/>
              <p:nvPr/>
            </p:nvSpPr>
            <p:spPr>
              <a:xfrm>
                <a:off x="3600464" y="28978"/>
                <a:ext cx="3158245" cy="60430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Box 34"/>
              <p:cNvSpPr txBox="1"/>
              <p:nvPr/>
            </p:nvSpPr>
            <p:spPr>
              <a:xfrm>
                <a:off x="3600464" y="28978"/>
                <a:ext cx="3158245" cy="6092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t>Course-based projects</a:t>
                </a:r>
              </a:p>
            </p:txBody>
          </p:sp>
        </p:grpSp>
        <p:grpSp>
          <p:nvGrpSpPr>
            <p:cNvPr id="26" name="Group 25"/>
            <p:cNvGrpSpPr/>
            <p:nvPr/>
          </p:nvGrpSpPr>
          <p:grpSpPr>
            <a:xfrm>
              <a:off x="5365390" y="1987285"/>
              <a:ext cx="3616529" cy="1176756"/>
              <a:chOff x="3600432" y="870381"/>
              <a:chExt cx="3158245" cy="2810880"/>
            </a:xfrm>
          </p:grpSpPr>
          <p:sp>
            <p:nvSpPr>
              <p:cNvPr id="27" name="Rectangle 26"/>
              <p:cNvSpPr/>
              <p:nvPr/>
            </p:nvSpPr>
            <p:spPr>
              <a:xfrm>
                <a:off x="3600432" y="870381"/>
                <a:ext cx="3158245" cy="281088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TextBox 32"/>
              <p:cNvSpPr txBox="1"/>
              <p:nvPr/>
            </p:nvSpPr>
            <p:spPr>
              <a:xfrm>
                <a:off x="3600432" y="870381"/>
                <a:ext cx="3158245" cy="28108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spcBef>
                    <a:spcPct val="0"/>
                  </a:spcBef>
                  <a:spcAft>
                    <a:spcPts val="600"/>
                  </a:spcAft>
                  <a:buChar char="••"/>
                </a:pPr>
                <a:r>
                  <a:rPr lang="en-US" sz="1600" kern="1200" dirty="0"/>
                  <a:t>Research activity planned by a professor as a course requirement</a:t>
                </a:r>
              </a:p>
              <a:p>
                <a:pPr marL="171450" lvl="1" indent="-171450" algn="l" defTabSz="711200">
                  <a:spcBef>
                    <a:spcPct val="0"/>
                  </a:spcBef>
                  <a:spcAft>
                    <a:spcPts val="600"/>
                  </a:spcAft>
                  <a:buChar char="••"/>
                </a:pPr>
                <a:r>
                  <a:rPr lang="en-US" sz="1600" kern="1200" dirty="0"/>
                  <a:t>Usually to enhance/apply course and/or program learning</a:t>
                </a:r>
              </a:p>
            </p:txBody>
          </p:sp>
        </p:grpSp>
        <p:grpSp>
          <p:nvGrpSpPr>
            <p:cNvPr id="16" name="Group 15"/>
            <p:cNvGrpSpPr/>
            <p:nvPr/>
          </p:nvGrpSpPr>
          <p:grpSpPr>
            <a:xfrm>
              <a:off x="1574155" y="1470573"/>
              <a:ext cx="3618661" cy="510003"/>
              <a:chOff x="33" y="0"/>
              <a:chExt cx="3158245" cy="713555"/>
            </a:xfrm>
          </p:grpSpPr>
          <p:sp>
            <p:nvSpPr>
              <p:cNvPr id="38" name="Rectangle 37"/>
              <p:cNvSpPr/>
              <p:nvPr/>
            </p:nvSpPr>
            <p:spPr>
              <a:xfrm>
                <a:off x="33" y="0"/>
                <a:ext cx="3158245" cy="71355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TextBox 38"/>
              <p:cNvSpPr txBox="1"/>
              <p:nvPr/>
            </p:nvSpPr>
            <p:spPr>
              <a:xfrm>
                <a:off x="33" y="0"/>
                <a:ext cx="3158245" cy="713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t>Independent projects</a:t>
                </a:r>
              </a:p>
            </p:txBody>
          </p:sp>
        </p:grpSp>
        <p:grpSp>
          <p:nvGrpSpPr>
            <p:cNvPr id="24" name="Group 23"/>
            <p:cNvGrpSpPr/>
            <p:nvPr/>
          </p:nvGrpSpPr>
          <p:grpSpPr>
            <a:xfrm>
              <a:off x="1574155" y="1987285"/>
              <a:ext cx="3618661" cy="1176756"/>
              <a:chOff x="33" y="877090"/>
              <a:chExt cx="3158245" cy="2810880"/>
            </a:xfrm>
          </p:grpSpPr>
          <p:sp>
            <p:nvSpPr>
              <p:cNvPr id="36" name="Rectangle 35"/>
              <p:cNvSpPr/>
              <p:nvPr/>
            </p:nvSpPr>
            <p:spPr>
              <a:xfrm>
                <a:off x="33" y="877090"/>
                <a:ext cx="3158245" cy="281088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TextBox 36"/>
              <p:cNvSpPr txBox="1"/>
              <p:nvPr/>
            </p:nvSpPr>
            <p:spPr>
              <a:xfrm>
                <a:off x="33" y="877090"/>
                <a:ext cx="3158245" cy="28108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spcBef>
                    <a:spcPct val="0"/>
                  </a:spcBef>
                  <a:spcAft>
                    <a:spcPts val="600"/>
                  </a:spcAft>
                  <a:buChar char="••"/>
                </a:pPr>
                <a:r>
                  <a:rPr lang="en-US" sz="1600" kern="1200" dirty="0"/>
                  <a:t>Project led by a Principal Investigator (PI) based on research interests/expertise</a:t>
                </a:r>
              </a:p>
              <a:p>
                <a:pPr marL="171450" lvl="1" indent="-171450" algn="l" defTabSz="711200">
                  <a:spcBef>
                    <a:spcPct val="0"/>
                  </a:spcBef>
                  <a:spcAft>
                    <a:spcPts val="600"/>
                  </a:spcAft>
                  <a:buChar char="••"/>
                </a:pPr>
                <a:r>
                  <a:rPr lang="en-US" sz="1600" kern="1200" dirty="0"/>
                  <a:t>Independent of any course or program</a:t>
                </a:r>
              </a:p>
            </p:txBody>
          </p:sp>
        </p:grpSp>
      </p:grpSp>
      <p:grpSp>
        <p:nvGrpSpPr>
          <p:cNvPr id="10" name="Group 9"/>
          <p:cNvGrpSpPr/>
          <p:nvPr/>
        </p:nvGrpSpPr>
        <p:grpSpPr>
          <a:xfrm>
            <a:off x="165903" y="3099860"/>
            <a:ext cx="8816016" cy="943804"/>
            <a:chOff x="165903" y="3291365"/>
            <a:chExt cx="8816016" cy="943804"/>
          </a:xfrm>
        </p:grpSpPr>
        <p:grpSp>
          <p:nvGrpSpPr>
            <p:cNvPr id="6" name="Group 5"/>
            <p:cNvGrpSpPr/>
            <p:nvPr/>
          </p:nvGrpSpPr>
          <p:grpSpPr>
            <a:xfrm>
              <a:off x="5365390" y="3291365"/>
              <a:ext cx="3616529" cy="940397"/>
              <a:chOff x="5371361" y="4062714"/>
              <a:chExt cx="3158245" cy="1851949"/>
            </a:xfrm>
          </p:grpSpPr>
          <p:sp>
            <p:nvSpPr>
              <p:cNvPr id="44" name="Rectangle 43"/>
              <p:cNvSpPr/>
              <p:nvPr/>
            </p:nvSpPr>
            <p:spPr>
              <a:xfrm>
                <a:off x="5371361" y="4062714"/>
                <a:ext cx="3158245" cy="185194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5" name="TextBox 44"/>
              <p:cNvSpPr txBox="1"/>
              <p:nvPr/>
            </p:nvSpPr>
            <p:spPr>
              <a:xfrm>
                <a:off x="5371361" y="4062714"/>
                <a:ext cx="3158245" cy="18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spcBef>
                    <a:spcPct val="0"/>
                  </a:spcBef>
                  <a:spcAft>
                    <a:spcPts val="600"/>
                  </a:spcAft>
                  <a:buChar char="••"/>
                </a:pPr>
                <a:r>
                  <a:rPr lang="en-US" sz="1600" kern="1200" dirty="0"/>
                  <a:t>Faculty is the PI for all of the projects in the course</a:t>
                </a:r>
              </a:p>
            </p:txBody>
          </p:sp>
        </p:grpSp>
        <p:grpSp>
          <p:nvGrpSpPr>
            <p:cNvPr id="5" name="Group 4"/>
            <p:cNvGrpSpPr/>
            <p:nvPr/>
          </p:nvGrpSpPr>
          <p:grpSpPr>
            <a:xfrm>
              <a:off x="1574155" y="3291365"/>
              <a:ext cx="3618661" cy="943804"/>
              <a:chOff x="2002455" y="4062714"/>
              <a:chExt cx="3158245" cy="1858658"/>
            </a:xfrm>
          </p:grpSpPr>
          <p:sp>
            <p:nvSpPr>
              <p:cNvPr id="41" name="Rectangle 40"/>
              <p:cNvSpPr/>
              <p:nvPr/>
            </p:nvSpPr>
            <p:spPr>
              <a:xfrm>
                <a:off x="2002455" y="4069423"/>
                <a:ext cx="3158245" cy="1851949"/>
              </a:xfrm>
              <a:prstGeom prst="rect">
                <a:avLst/>
              </a:prstGeom>
              <a:solidFill>
                <a:srgbClr val="CBD0D9">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2002455" y="4062714"/>
                <a:ext cx="3158245" cy="18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spcBef>
                    <a:spcPct val="0"/>
                  </a:spcBef>
                  <a:spcAft>
                    <a:spcPts val="600"/>
                  </a:spcAft>
                  <a:buChar char="••"/>
                </a:pPr>
                <a:r>
                  <a:rPr lang="en-US" sz="1600" kern="1200" dirty="0"/>
                  <a:t>Faculty can be PI or collaborator</a:t>
                </a:r>
              </a:p>
              <a:p>
                <a:pPr marL="171450" lvl="1" indent="-171450" algn="l" defTabSz="711200">
                  <a:spcBef>
                    <a:spcPct val="0"/>
                  </a:spcBef>
                  <a:spcAft>
                    <a:spcPts val="600"/>
                  </a:spcAft>
                  <a:buChar char="••"/>
                </a:pPr>
                <a:r>
                  <a:rPr lang="en-US" sz="1600" kern="1200" dirty="0"/>
                  <a:t>PI could be a non-faculty member (e.g., admin staff</a:t>
                </a:r>
                <a:r>
                  <a:rPr lang="en-US" sz="1600" dirty="0"/>
                  <a:t>, </a:t>
                </a:r>
                <a:r>
                  <a:rPr lang="en-US" sz="1600" kern="1200" dirty="0"/>
                  <a:t>support staff, external)</a:t>
                </a:r>
              </a:p>
            </p:txBody>
          </p:sp>
        </p:grpSp>
        <p:sp>
          <p:nvSpPr>
            <p:cNvPr id="59" name="Pentagon 58"/>
            <p:cNvSpPr/>
            <p:nvPr/>
          </p:nvSpPr>
          <p:spPr>
            <a:xfrm>
              <a:off x="165903" y="3291365"/>
              <a:ext cx="1408253" cy="555586"/>
            </a:xfrm>
            <a:prstGeom prst="homePlate">
              <a:avLst/>
            </a:prstGeom>
            <a:solidFill>
              <a:srgbClr val="68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Faculty involvement</a:t>
              </a:r>
            </a:p>
          </p:txBody>
        </p:sp>
      </p:grpSp>
      <p:grpSp>
        <p:nvGrpSpPr>
          <p:cNvPr id="11" name="Group 10"/>
          <p:cNvGrpSpPr/>
          <p:nvPr/>
        </p:nvGrpSpPr>
        <p:grpSpPr>
          <a:xfrm>
            <a:off x="165903" y="4199405"/>
            <a:ext cx="8816016" cy="659059"/>
            <a:chOff x="165903" y="4365796"/>
            <a:chExt cx="8816016" cy="659059"/>
          </a:xfrm>
        </p:grpSpPr>
        <p:grpSp>
          <p:nvGrpSpPr>
            <p:cNvPr id="47" name="Group 46"/>
            <p:cNvGrpSpPr/>
            <p:nvPr/>
          </p:nvGrpSpPr>
          <p:grpSpPr>
            <a:xfrm>
              <a:off x="5365390" y="4365796"/>
              <a:ext cx="3616529" cy="656680"/>
              <a:chOff x="5371361" y="4062714"/>
              <a:chExt cx="3158245" cy="1851949"/>
            </a:xfrm>
          </p:grpSpPr>
          <p:sp>
            <p:nvSpPr>
              <p:cNvPr id="48" name="Rectangle 47"/>
              <p:cNvSpPr/>
              <p:nvPr/>
            </p:nvSpPr>
            <p:spPr>
              <a:xfrm>
                <a:off x="5371361" y="4062714"/>
                <a:ext cx="3158245" cy="185194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TextBox 48"/>
              <p:cNvSpPr txBox="1"/>
              <p:nvPr/>
            </p:nvSpPr>
            <p:spPr>
              <a:xfrm>
                <a:off x="5371361" y="4062714"/>
                <a:ext cx="3158245" cy="18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spcBef>
                    <a:spcPct val="0"/>
                  </a:spcBef>
                  <a:spcAft>
                    <a:spcPts val="600"/>
                  </a:spcAft>
                  <a:buChar char="••"/>
                </a:pPr>
                <a:r>
                  <a:rPr lang="en-US" sz="1600" dirty="0"/>
                  <a:t>Students conduct research under the guidance of the professor</a:t>
                </a:r>
              </a:p>
            </p:txBody>
          </p:sp>
        </p:grpSp>
        <p:grpSp>
          <p:nvGrpSpPr>
            <p:cNvPr id="50" name="Group 49"/>
            <p:cNvGrpSpPr/>
            <p:nvPr/>
          </p:nvGrpSpPr>
          <p:grpSpPr>
            <a:xfrm>
              <a:off x="1574155" y="4365796"/>
              <a:ext cx="3618661" cy="659059"/>
              <a:chOff x="2002455" y="4062714"/>
              <a:chExt cx="3158245" cy="1858658"/>
            </a:xfrm>
          </p:grpSpPr>
          <p:sp>
            <p:nvSpPr>
              <p:cNvPr id="51" name="Rectangle 50"/>
              <p:cNvSpPr/>
              <p:nvPr/>
            </p:nvSpPr>
            <p:spPr>
              <a:xfrm>
                <a:off x="2002455" y="4069423"/>
                <a:ext cx="3158245" cy="1851949"/>
              </a:xfrm>
              <a:prstGeom prst="rect">
                <a:avLst/>
              </a:prstGeom>
              <a:solidFill>
                <a:srgbClr val="CBD0D9">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2002455" y="4062714"/>
                <a:ext cx="3158245" cy="18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spcBef>
                    <a:spcPct val="0"/>
                  </a:spcBef>
                  <a:spcAft>
                    <a:spcPts val="600"/>
                  </a:spcAft>
                  <a:buChar char="••"/>
                </a:pPr>
                <a:r>
                  <a:rPr lang="en-US" sz="1600" kern="1200" dirty="0"/>
                  <a:t>Students may be engaged</a:t>
                </a:r>
              </a:p>
            </p:txBody>
          </p:sp>
        </p:grpSp>
        <p:sp>
          <p:nvSpPr>
            <p:cNvPr id="60" name="Pentagon 59"/>
            <p:cNvSpPr/>
            <p:nvPr/>
          </p:nvSpPr>
          <p:spPr>
            <a:xfrm>
              <a:off x="165903" y="4365796"/>
              <a:ext cx="1408253" cy="555586"/>
            </a:xfrm>
            <a:prstGeom prst="homePlate">
              <a:avLst/>
            </a:prstGeom>
            <a:solidFill>
              <a:srgbClr val="68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Student involvement</a:t>
              </a:r>
            </a:p>
          </p:txBody>
        </p:sp>
      </p:grpSp>
      <p:grpSp>
        <p:nvGrpSpPr>
          <p:cNvPr id="53" name="Group 52"/>
          <p:cNvGrpSpPr/>
          <p:nvPr/>
        </p:nvGrpSpPr>
        <p:grpSpPr>
          <a:xfrm>
            <a:off x="5365390" y="5014204"/>
            <a:ext cx="3616529" cy="1162463"/>
            <a:chOff x="5371361" y="4062714"/>
            <a:chExt cx="3158245" cy="1851949"/>
          </a:xfrm>
        </p:grpSpPr>
        <p:sp>
          <p:nvSpPr>
            <p:cNvPr id="54" name="Rectangle 53"/>
            <p:cNvSpPr/>
            <p:nvPr/>
          </p:nvSpPr>
          <p:spPr>
            <a:xfrm>
              <a:off x="5371361" y="4062714"/>
              <a:ext cx="3158245" cy="185194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TextBox 54"/>
            <p:cNvSpPr txBox="1"/>
            <p:nvPr/>
          </p:nvSpPr>
          <p:spPr>
            <a:xfrm>
              <a:off x="5371361" y="4062714"/>
              <a:ext cx="3158245" cy="18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spcBef>
                  <a:spcPct val="0"/>
                </a:spcBef>
                <a:spcAft>
                  <a:spcPts val="600"/>
                </a:spcAft>
                <a:buChar char="••"/>
              </a:pPr>
              <a:r>
                <a:rPr lang="en-US" sz="1600" dirty="0"/>
                <a:t>Professor must follow the course-based GCREB approval process</a:t>
              </a:r>
            </a:p>
            <a:p>
              <a:pPr marL="171450" lvl="1" indent="-171450" defTabSz="711200">
                <a:spcBef>
                  <a:spcPct val="0"/>
                </a:spcBef>
                <a:spcAft>
                  <a:spcPts val="600"/>
                </a:spcAft>
                <a:buChar char="••"/>
              </a:pPr>
              <a:r>
                <a:rPr lang="en-US" sz="1600" dirty="0"/>
                <a:t>Specific projects may need full ethics approval based on deemed risk</a:t>
              </a:r>
            </a:p>
          </p:txBody>
        </p:sp>
      </p:grpSp>
      <p:grpSp>
        <p:nvGrpSpPr>
          <p:cNvPr id="56" name="Group 55"/>
          <p:cNvGrpSpPr/>
          <p:nvPr/>
        </p:nvGrpSpPr>
        <p:grpSpPr>
          <a:xfrm>
            <a:off x="1574155" y="5014205"/>
            <a:ext cx="3618661" cy="1166675"/>
            <a:chOff x="2002455" y="4062714"/>
            <a:chExt cx="3158245" cy="1858658"/>
          </a:xfrm>
        </p:grpSpPr>
        <p:sp>
          <p:nvSpPr>
            <p:cNvPr id="57" name="Rectangle 56"/>
            <p:cNvSpPr/>
            <p:nvPr/>
          </p:nvSpPr>
          <p:spPr>
            <a:xfrm>
              <a:off x="2002455" y="4069423"/>
              <a:ext cx="3158245" cy="1851949"/>
            </a:xfrm>
            <a:prstGeom prst="rect">
              <a:avLst/>
            </a:prstGeom>
            <a:solidFill>
              <a:srgbClr val="CBD0D9">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2002455" y="4062714"/>
              <a:ext cx="3158245" cy="18519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spcBef>
                  <a:spcPct val="0"/>
                </a:spcBef>
                <a:spcAft>
                  <a:spcPts val="600"/>
                </a:spcAft>
                <a:buChar char="••"/>
              </a:pPr>
              <a:r>
                <a:rPr lang="en-US" sz="1600" kern="1200" dirty="0"/>
                <a:t>Level of ethics approval dependent on deemed risk (proportionate review)</a:t>
              </a:r>
            </a:p>
          </p:txBody>
        </p:sp>
      </p:grpSp>
      <p:sp>
        <p:nvSpPr>
          <p:cNvPr id="61" name="Pentagon 60"/>
          <p:cNvSpPr/>
          <p:nvPr/>
        </p:nvSpPr>
        <p:spPr>
          <a:xfrm>
            <a:off x="165903" y="5014205"/>
            <a:ext cx="1408253" cy="555586"/>
          </a:xfrm>
          <a:prstGeom prst="homePlate">
            <a:avLst/>
          </a:prstGeom>
          <a:solidFill>
            <a:srgbClr val="68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Ethics approval</a:t>
            </a:r>
          </a:p>
        </p:txBody>
      </p:sp>
    </p:spTree>
    <p:extLst>
      <p:ext uri="{BB962C8B-B14F-4D97-AF65-F5344CB8AC3E}">
        <p14:creationId xmlns:p14="http://schemas.microsoft.com/office/powerpoint/2010/main" val="148363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CA" dirty="0"/>
              <a:t>Required Approvals</a:t>
            </a:r>
          </a:p>
        </p:txBody>
      </p:sp>
      <p:sp>
        <p:nvSpPr>
          <p:cNvPr id="3" name="Oval 2"/>
          <p:cNvSpPr>
            <a:spLocks/>
          </p:cNvSpPr>
          <p:nvPr/>
        </p:nvSpPr>
        <p:spPr>
          <a:xfrm>
            <a:off x="4208590" y="1713487"/>
            <a:ext cx="768096" cy="768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4000" b="1" dirty="0">
                <a:solidFill>
                  <a:schemeClr val="tx1"/>
                </a:solidFill>
              </a:rPr>
              <a:t>2</a:t>
            </a:r>
          </a:p>
        </p:txBody>
      </p:sp>
    </p:spTree>
    <p:extLst>
      <p:ext uri="{BB962C8B-B14F-4D97-AF65-F5344CB8AC3E}">
        <p14:creationId xmlns:p14="http://schemas.microsoft.com/office/powerpoint/2010/main" val="247248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Two (2) types of approval may be required</a:t>
            </a:r>
          </a:p>
        </p:txBody>
      </p:sp>
      <p:sp>
        <p:nvSpPr>
          <p:cNvPr id="6" name="Rectangle 5"/>
          <p:cNvSpPr/>
          <p:nvPr/>
        </p:nvSpPr>
        <p:spPr>
          <a:xfrm>
            <a:off x="304801" y="1251327"/>
            <a:ext cx="126491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sz="1400" b="1" dirty="0"/>
              <a:t>Permission for Access to Resources for Research</a:t>
            </a:r>
          </a:p>
        </p:txBody>
      </p:sp>
      <p:sp>
        <p:nvSpPr>
          <p:cNvPr id="13" name="TextBox 12"/>
          <p:cNvSpPr txBox="1"/>
          <p:nvPr/>
        </p:nvSpPr>
        <p:spPr>
          <a:xfrm>
            <a:off x="1746389" y="1466770"/>
            <a:ext cx="1301611" cy="1600438"/>
          </a:xfrm>
          <a:prstGeom prst="rect">
            <a:avLst/>
          </a:prstGeom>
          <a:noFill/>
        </p:spPr>
        <p:txBody>
          <a:bodyPr wrap="square" rtlCol="0">
            <a:spAutoFit/>
          </a:bodyPr>
          <a:lstStyle/>
          <a:p>
            <a:pPr>
              <a:spcAft>
                <a:spcPts val="600"/>
              </a:spcAft>
            </a:pPr>
            <a:r>
              <a:rPr lang="en-US" sz="1400" dirty="0"/>
              <a:t>Approval by college administrators that enables researchers to access college resources</a:t>
            </a:r>
            <a:r>
              <a:rPr lang="en-US" sz="1400" baseline="30000" dirty="0"/>
              <a:t>1</a:t>
            </a:r>
            <a:endParaRPr lang="en-US" sz="1400" dirty="0"/>
          </a:p>
        </p:txBody>
      </p:sp>
      <p:sp>
        <p:nvSpPr>
          <p:cNvPr id="14" name="TextBox 13"/>
          <p:cNvSpPr txBox="1"/>
          <p:nvPr/>
        </p:nvSpPr>
        <p:spPr>
          <a:xfrm>
            <a:off x="3154681" y="1466770"/>
            <a:ext cx="5623560" cy="11079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If you wish to conduct research involving Georgian College </a:t>
            </a:r>
            <a:r>
              <a:rPr lang="en-US" sz="1400" b="1" dirty="0"/>
              <a:t>participants</a:t>
            </a:r>
          </a:p>
          <a:p>
            <a:pPr marL="285750" indent="-285750">
              <a:spcAft>
                <a:spcPts val="600"/>
              </a:spcAft>
              <a:buFont typeface="Arial" panose="020B0604020202020204" pitchFamily="34" charset="0"/>
              <a:buChar char="•"/>
            </a:pPr>
            <a:r>
              <a:rPr lang="en-US" sz="1400" dirty="0"/>
              <a:t>If you wish to use the Georgian College </a:t>
            </a:r>
            <a:r>
              <a:rPr lang="en-US" sz="1400" b="1" dirty="0"/>
              <a:t>name</a:t>
            </a:r>
          </a:p>
          <a:p>
            <a:pPr marL="285750" indent="-285750">
              <a:spcAft>
                <a:spcPts val="600"/>
              </a:spcAft>
              <a:buFont typeface="Arial" panose="020B0604020202020204" pitchFamily="34" charset="0"/>
              <a:buChar char="•"/>
            </a:pPr>
            <a:r>
              <a:rPr lang="en-US" sz="1400" dirty="0"/>
              <a:t>If you plan to use Georgian College </a:t>
            </a:r>
            <a:r>
              <a:rPr lang="en-US" sz="1400" b="1" dirty="0"/>
              <a:t>facilities and/or resources </a:t>
            </a:r>
            <a:r>
              <a:rPr lang="en-US" sz="1400" dirty="0"/>
              <a:t>(equipment; supplied; etc.)</a:t>
            </a:r>
          </a:p>
        </p:txBody>
      </p:sp>
      <p:sp>
        <p:nvSpPr>
          <p:cNvPr id="7" name="Rectangle 6"/>
          <p:cNvSpPr/>
          <p:nvPr/>
        </p:nvSpPr>
        <p:spPr>
          <a:xfrm>
            <a:off x="304801" y="3179708"/>
            <a:ext cx="126491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sz="1400" b="1" dirty="0"/>
              <a:t>Research Ethics Approval</a:t>
            </a:r>
          </a:p>
        </p:txBody>
      </p:sp>
      <p:sp>
        <p:nvSpPr>
          <p:cNvPr id="15" name="TextBox 14"/>
          <p:cNvSpPr txBox="1"/>
          <p:nvPr/>
        </p:nvSpPr>
        <p:spPr>
          <a:xfrm>
            <a:off x="1746389" y="3179708"/>
            <a:ext cx="1301611" cy="2031325"/>
          </a:xfrm>
          <a:prstGeom prst="rect">
            <a:avLst/>
          </a:prstGeom>
          <a:noFill/>
        </p:spPr>
        <p:txBody>
          <a:bodyPr wrap="square" rtlCol="0">
            <a:spAutoFit/>
          </a:bodyPr>
          <a:lstStyle/>
          <a:p>
            <a:pPr>
              <a:spcAft>
                <a:spcPts val="600"/>
              </a:spcAft>
            </a:pPr>
            <a:r>
              <a:rPr lang="en-US" sz="1400" dirty="0"/>
              <a:t>Approval by Georgian College Research Ethics Board (GCREB) to conduct proposed research activities</a:t>
            </a:r>
            <a:r>
              <a:rPr lang="en-US" sz="1400" baseline="30000" dirty="0"/>
              <a:t>2</a:t>
            </a:r>
            <a:endParaRPr lang="en-US" sz="1400" dirty="0"/>
          </a:p>
        </p:txBody>
      </p:sp>
      <p:sp>
        <p:nvSpPr>
          <p:cNvPr id="16" name="TextBox 15"/>
          <p:cNvSpPr txBox="1"/>
          <p:nvPr/>
        </p:nvSpPr>
        <p:spPr>
          <a:xfrm>
            <a:off x="3154681" y="3179708"/>
            <a:ext cx="5623560" cy="2985433"/>
          </a:xfrm>
          <a:prstGeom prst="rect">
            <a:avLst/>
          </a:prstGeom>
          <a:noFill/>
        </p:spPr>
        <p:txBody>
          <a:bodyPr wrap="square" rtlCol="0">
            <a:spAutoFit/>
          </a:bodyPr>
          <a:lstStyle>
            <a:defPPr>
              <a:defRPr lang="en-US"/>
            </a:defPPr>
            <a:lvl1pPr marL="285750" indent="-285750">
              <a:spcAft>
                <a:spcPts val="600"/>
              </a:spcAft>
              <a:buFont typeface="Arial" panose="020B0604020202020204" pitchFamily="34" charset="0"/>
              <a:buChar char="•"/>
              <a:defRPr sz="1400"/>
            </a:lvl1pPr>
          </a:lstStyle>
          <a:p>
            <a:pPr marL="285750" lvl="2" indent="-285750">
              <a:spcAft>
                <a:spcPts val="600"/>
              </a:spcAft>
              <a:buFont typeface="Arial" panose="020B0604020202020204" pitchFamily="34" charset="0"/>
              <a:buChar char="•"/>
            </a:pPr>
            <a:r>
              <a:rPr lang="en-US" sz="1400" dirty="0"/>
              <a:t>Research involving</a:t>
            </a:r>
            <a:r>
              <a:rPr lang="en-US" sz="1400" b="1" dirty="0"/>
              <a:t> human participants recruited from Georgian College</a:t>
            </a:r>
            <a:r>
              <a:rPr lang="en-US" sz="1400" dirty="0"/>
              <a:t>.</a:t>
            </a:r>
          </a:p>
          <a:p>
            <a:pPr marL="285750" lvl="2" indent="-285750">
              <a:spcAft>
                <a:spcPts val="600"/>
              </a:spcAft>
              <a:buFont typeface="Arial" panose="020B0604020202020204" pitchFamily="34" charset="0"/>
              <a:buChar char="•"/>
            </a:pPr>
            <a:r>
              <a:rPr lang="en-US" sz="1400" dirty="0"/>
              <a:t>Research involving the use of the </a:t>
            </a:r>
            <a:r>
              <a:rPr lang="en-US" sz="1400" b="1" dirty="0"/>
              <a:t>college's name </a:t>
            </a:r>
            <a:r>
              <a:rPr lang="en-US" sz="1400" dirty="0"/>
              <a:t>in a contract bid or proposal.</a:t>
            </a:r>
          </a:p>
          <a:p>
            <a:pPr marL="285750" lvl="2" indent="-285750">
              <a:spcAft>
                <a:spcPts val="600"/>
              </a:spcAft>
              <a:buFont typeface="Arial" panose="020B0604020202020204" pitchFamily="34" charset="0"/>
              <a:buChar char="•"/>
            </a:pPr>
            <a:r>
              <a:rPr lang="en-US" sz="1400" b="1" dirty="0"/>
              <a:t>College</a:t>
            </a:r>
            <a:r>
              <a:rPr lang="en-US" sz="1400" dirty="0"/>
              <a:t> </a:t>
            </a:r>
            <a:r>
              <a:rPr lang="en-US" sz="1400" b="1" dirty="0"/>
              <a:t>sponsorship of research through </a:t>
            </a:r>
            <a:r>
              <a:rPr lang="en-US" sz="1400" dirty="0"/>
              <a:t>professor classroom release time, sabbatical (study leave), or direct funding.</a:t>
            </a:r>
          </a:p>
          <a:p>
            <a:pPr marL="285750" lvl="2" indent="-285750">
              <a:spcAft>
                <a:spcPts val="600"/>
              </a:spcAft>
              <a:buFont typeface="Arial" panose="020B0604020202020204" pitchFamily="34" charset="0"/>
              <a:buChar char="•"/>
            </a:pPr>
            <a:r>
              <a:rPr lang="en-US" sz="1400" dirty="0"/>
              <a:t>Researchers </a:t>
            </a:r>
            <a:r>
              <a:rPr lang="en-US" sz="1400" b="1" dirty="0"/>
              <a:t>accessing college facilities, resources, college employees, machines, and other college services or resources</a:t>
            </a:r>
            <a:r>
              <a:rPr lang="en-US" sz="1400" dirty="0"/>
              <a:t>, and where the </a:t>
            </a:r>
            <a:r>
              <a:rPr lang="en-US" sz="1400" b="1" dirty="0"/>
              <a:t>college administers a grant</a:t>
            </a:r>
            <a:r>
              <a:rPr lang="en-US" sz="1400" dirty="0"/>
              <a:t> from an outside agency or individual.</a:t>
            </a:r>
          </a:p>
          <a:p>
            <a:pPr marL="285750" lvl="2" indent="-285750">
              <a:spcAft>
                <a:spcPts val="600"/>
              </a:spcAft>
              <a:buFont typeface="Arial" panose="020B0604020202020204" pitchFamily="34" charset="0"/>
              <a:buChar char="•"/>
            </a:pPr>
            <a:r>
              <a:rPr lang="en-US" sz="1400" b="1" dirty="0"/>
              <a:t>Data formally collected,</a:t>
            </a:r>
            <a:r>
              <a:rPr lang="en-US" sz="1400" dirty="0"/>
              <a:t> through whatever means or methods, </a:t>
            </a:r>
            <a:r>
              <a:rPr lang="en-US" sz="1400" b="1" dirty="0"/>
              <a:t>from college </a:t>
            </a:r>
            <a:r>
              <a:rPr lang="en-US" sz="1400" dirty="0"/>
              <a:t>students, faculty, administration, support staff, or other members of the college community, or from any database containing information about the aforementioned groups.</a:t>
            </a:r>
          </a:p>
        </p:txBody>
      </p:sp>
      <p:sp>
        <p:nvSpPr>
          <p:cNvPr id="8" name="TextBox 7"/>
          <p:cNvSpPr txBox="1"/>
          <p:nvPr/>
        </p:nvSpPr>
        <p:spPr>
          <a:xfrm>
            <a:off x="1746389" y="1102743"/>
            <a:ext cx="991682" cy="307777"/>
          </a:xfrm>
          <a:prstGeom prst="rect">
            <a:avLst/>
          </a:prstGeom>
          <a:noFill/>
        </p:spPr>
        <p:txBody>
          <a:bodyPr wrap="none" rtlCol="0">
            <a:spAutoFit/>
          </a:bodyPr>
          <a:lstStyle/>
          <a:p>
            <a:r>
              <a:rPr lang="en-US" sz="1400" b="1" dirty="0"/>
              <a:t>Description</a:t>
            </a:r>
          </a:p>
        </p:txBody>
      </p:sp>
      <p:sp>
        <p:nvSpPr>
          <p:cNvPr id="9" name="TextBox 8"/>
          <p:cNvSpPr txBox="1"/>
          <p:nvPr/>
        </p:nvSpPr>
        <p:spPr>
          <a:xfrm>
            <a:off x="3154681" y="1102743"/>
            <a:ext cx="3160447" cy="307777"/>
          </a:xfrm>
          <a:prstGeom prst="rect">
            <a:avLst/>
          </a:prstGeom>
          <a:noFill/>
        </p:spPr>
        <p:txBody>
          <a:bodyPr wrap="square" rtlCol="0">
            <a:spAutoFit/>
          </a:bodyPr>
          <a:lstStyle/>
          <a:p>
            <a:r>
              <a:rPr lang="en-US" sz="1400" b="1" dirty="0"/>
              <a:t>When this approval is needed</a:t>
            </a:r>
          </a:p>
        </p:txBody>
      </p:sp>
      <p:cxnSp>
        <p:nvCxnSpPr>
          <p:cNvPr id="11" name="Straight Connector 10"/>
          <p:cNvCxnSpPr/>
          <p:nvPr/>
        </p:nvCxnSpPr>
        <p:spPr>
          <a:xfrm>
            <a:off x="1743393" y="1410520"/>
            <a:ext cx="7034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43393" y="3123458"/>
            <a:ext cx="7034848" cy="0"/>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43393" y="6221393"/>
            <a:ext cx="703484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1174" y="6272868"/>
            <a:ext cx="6536659" cy="523220"/>
          </a:xfrm>
          <a:prstGeom prst="rect">
            <a:avLst/>
          </a:prstGeom>
          <a:noFill/>
        </p:spPr>
        <p:txBody>
          <a:bodyPr wrap="square" rtlCol="0">
            <a:spAutoFit/>
          </a:bodyPr>
          <a:lstStyle/>
          <a:p>
            <a:r>
              <a:rPr lang="en-US" sz="1400" b="1" dirty="0">
                <a:latin typeface="+mj-lt"/>
              </a:rPr>
              <a:t>1. </a:t>
            </a:r>
            <a:r>
              <a:rPr lang="en-US" sz="1400" b="1" dirty="0">
                <a:latin typeface="+mj-lt"/>
                <a:hlinkClick r:id="rId2"/>
              </a:rPr>
              <a:t>Georgian College Policy AD-016: Access to Georgian College Resources for Research</a:t>
            </a:r>
            <a:endParaRPr lang="en-US" sz="1400" b="1" dirty="0">
              <a:latin typeface="+mj-lt"/>
            </a:endParaRPr>
          </a:p>
          <a:p>
            <a:r>
              <a:rPr lang="en-US" sz="1400" b="1" dirty="0">
                <a:latin typeface="+mj-lt"/>
              </a:rPr>
              <a:t>2. </a:t>
            </a:r>
            <a:r>
              <a:rPr lang="en-US" sz="1400" b="1" dirty="0">
                <a:latin typeface="+mj-lt"/>
                <a:hlinkClick r:id="rId3"/>
              </a:rPr>
              <a:t>Georgian College Policy AD-014: Responsible Practice and Ethics Review in Research</a:t>
            </a:r>
            <a:endParaRPr lang="en-US" sz="1400" b="1" dirty="0">
              <a:latin typeface="+mj-lt"/>
            </a:endParaRPr>
          </a:p>
        </p:txBody>
      </p:sp>
    </p:spTree>
    <p:extLst>
      <p:ext uri="{BB962C8B-B14F-4D97-AF65-F5344CB8AC3E}">
        <p14:creationId xmlns:p14="http://schemas.microsoft.com/office/powerpoint/2010/main" val="16105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75+ Free Stock Images 3D Human Character Best Collection ..."/>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623" b="16623"/>
          <a:stretch>
            <a:fillRect/>
          </a:stretch>
        </p:blipFill>
        <p:spPr/>
      </p:pic>
      <p:sp>
        <p:nvSpPr>
          <p:cNvPr id="6" name="Text Placeholder 5"/>
          <p:cNvSpPr>
            <a:spLocks noGrp="1"/>
          </p:cNvSpPr>
          <p:nvPr>
            <p:ph type="body" sz="quarter" idx="12"/>
          </p:nvPr>
        </p:nvSpPr>
        <p:spPr>
          <a:xfrm>
            <a:off x="-1" y="1978025"/>
            <a:ext cx="4085863" cy="3743325"/>
          </a:xfrm>
        </p:spPr>
        <p:txBody>
          <a:bodyPr/>
          <a:lstStyle/>
          <a:p>
            <a:pPr marL="347663"/>
            <a:r>
              <a:rPr lang="en-US" sz="4000" dirty="0">
                <a:solidFill>
                  <a:schemeClr val="bg1"/>
                </a:solidFill>
              </a:rPr>
              <a:t>Permission for Access to Resources for Research</a:t>
            </a:r>
          </a:p>
        </p:txBody>
      </p:sp>
      <p:sp>
        <p:nvSpPr>
          <p:cNvPr id="5" name="Text Placeholder 4"/>
          <p:cNvSpPr>
            <a:spLocks noGrp="1"/>
          </p:cNvSpPr>
          <p:nvPr>
            <p:ph type="body" sz="quarter" idx="4294967295"/>
          </p:nvPr>
        </p:nvSpPr>
        <p:spPr>
          <a:xfrm>
            <a:off x="0" y="2175539"/>
            <a:ext cx="652463" cy="615950"/>
          </a:xfrm>
          <a:prstGeom prst="rect">
            <a:avLst/>
          </a:prstGeom>
        </p:spPr>
        <p:txBody>
          <a:bodyPr/>
          <a:lstStyle/>
          <a:p>
            <a:r>
              <a:rPr lang="en-US" dirty="0"/>
              <a:t>a)</a:t>
            </a:r>
          </a:p>
        </p:txBody>
      </p:sp>
    </p:spTree>
    <p:extLst>
      <p:ext uri="{BB962C8B-B14F-4D97-AF65-F5344CB8AC3E}">
        <p14:creationId xmlns:p14="http://schemas.microsoft.com/office/powerpoint/2010/main" val="7024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seek permission for access to resources for research?</a:t>
            </a:r>
          </a:p>
        </p:txBody>
      </p:sp>
      <p:sp>
        <p:nvSpPr>
          <p:cNvPr id="3" name="Text Placeholder 2"/>
          <p:cNvSpPr>
            <a:spLocks noGrp="1"/>
          </p:cNvSpPr>
          <p:nvPr>
            <p:ph type="body" sz="quarter" idx="10"/>
          </p:nvPr>
        </p:nvSpPr>
        <p:spPr>
          <a:xfrm>
            <a:off x="655638" y="1630784"/>
            <a:ext cx="7874000" cy="3976688"/>
          </a:xfrm>
        </p:spPr>
        <p:txBody>
          <a:bodyPr/>
          <a:lstStyle/>
          <a:p>
            <a:pPr marL="463550" indent="-463550">
              <a:buFont typeface="Wingdings" panose="05000000000000000000" pitchFamily="2" charset="2"/>
              <a:buChar char="ü"/>
            </a:pPr>
            <a:r>
              <a:rPr lang="en-US" sz="2400" dirty="0"/>
              <a:t>Helps ensure appropriate </a:t>
            </a:r>
            <a:r>
              <a:rPr lang="en-US" sz="2400" b="1" dirty="0"/>
              <a:t>access to participants and resources </a:t>
            </a:r>
            <a:r>
              <a:rPr lang="en-US" sz="2400" dirty="0"/>
              <a:t>before you get too far into the planning process</a:t>
            </a:r>
          </a:p>
          <a:p>
            <a:pPr marL="463550" indent="-463550">
              <a:buFont typeface="Wingdings" panose="05000000000000000000" pitchFamily="2" charset="2"/>
              <a:buChar char="ü"/>
            </a:pPr>
            <a:r>
              <a:rPr lang="en-US" sz="2400" dirty="0"/>
              <a:t>Verifies that any </a:t>
            </a:r>
            <a:r>
              <a:rPr lang="en-US" sz="2400" b="1" dirty="0"/>
              <a:t>sponsoring department(s)</a:t>
            </a:r>
            <a:r>
              <a:rPr lang="en-US" sz="2400" dirty="0"/>
              <a:t> at Georgian College are aware of your project</a:t>
            </a:r>
          </a:p>
          <a:p>
            <a:pPr marL="463550" indent="-463550">
              <a:buFont typeface="Wingdings" panose="05000000000000000000" pitchFamily="2" charset="2"/>
              <a:buChar char="ü"/>
            </a:pPr>
            <a:r>
              <a:rPr lang="en-US" sz="2400" dirty="0"/>
              <a:t>Prevents </a:t>
            </a:r>
            <a:r>
              <a:rPr lang="en-US" sz="2400" b="1" dirty="0"/>
              <a:t>conflicting activities </a:t>
            </a:r>
            <a:r>
              <a:rPr lang="en-US" sz="2400" dirty="0"/>
              <a:t>at the institutional level</a:t>
            </a:r>
          </a:p>
        </p:txBody>
      </p:sp>
      <p:sp>
        <p:nvSpPr>
          <p:cNvPr id="6" name="Rounded Rectangle 5"/>
          <p:cNvSpPr/>
          <p:nvPr/>
        </p:nvSpPr>
        <p:spPr>
          <a:xfrm>
            <a:off x="1163255" y="3696512"/>
            <a:ext cx="6817489" cy="2395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Similar permissions may also be required for access to non-Georgian resources or sites.</a:t>
            </a:r>
          </a:p>
          <a:p>
            <a:pPr algn="ctr"/>
            <a:endParaRPr lang="en-US" sz="2400" dirty="0"/>
          </a:p>
          <a:p>
            <a:pPr algn="ctr"/>
            <a:r>
              <a:rPr lang="en-US" sz="2400" b="1" dirty="0"/>
              <a:t>PERMISSION FOR ACCESS TO RESOURCES FOR RESEARCH </a:t>
            </a:r>
            <a:r>
              <a:rPr lang="en-US" sz="2400" dirty="0"/>
              <a:t>is required </a:t>
            </a:r>
            <a:r>
              <a:rPr lang="en-US" sz="2400" b="1" dirty="0"/>
              <a:t>BEFORE</a:t>
            </a:r>
            <a:r>
              <a:rPr lang="en-US" sz="2400" dirty="0"/>
              <a:t> you seek </a:t>
            </a:r>
            <a:r>
              <a:rPr lang="en-US" sz="2400" b="1" dirty="0"/>
              <a:t>ETHICS APPROVAL. </a:t>
            </a:r>
          </a:p>
        </p:txBody>
      </p:sp>
    </p:spTree>
    <p:extLst>
      <p:ext uri="{BB962C8B-B14F-4D97-AF65-F5344CB8AC3E}">
        <p14:creationId xmlns:p14="http://schemas.microsoft.com/office/powerpoint/2010/main" val="196304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I request permission for access to resources for research at Georgian College?</a:t>
            </a:r>
          </a:p>
        </p:txBody>
      </p:sp>
      <p:sp>
        <p:nvSpPr>
          <p:cNvPr id="2" name="Rectangle 1"/>
          <p:cNvSpPr/>
          <p:nvPr/>
        </p:nvSpPr>
        <p:spPr>
          <a:xfrm>
            <a:off x="614362" y="1728132"/>
            <a:ext cx="8084014" cy="2554545"/>
          </a:xfrm>
          <a:prstGeom prst="rect">
            <a:avLst/>
          </a:prstGeom>
        </p:spPr>
        <p:txBody>
          <a:bodyPr wrap="square">
            <a:spAutoFit/>
          </a:bodyPr>
          <a:lstStyle/>
          <a:p>
            <a:pPr marL="457200" indent="-457200">
              <a:buFont typeface="+mj-lt"/>
              <a:buAutoNum type="arabicPeriod"/>
            </a:pPr>
            <a:r>
              <a:rPr lang="en-US" sz="2000" dirty="0"/>
              <a:t>Complete a </a:t>
            </a:r>
            <a:r>
              <a:rPr lang="en-US" i="1" u="sng" dirty="0">
                <a:hlinkClick r:id="rId3"/>
              </a:rPr>
              <a:t>Request for Permission for Access to Resources for Research (RPARR) </a:t>
            </a:r>
            <a:r>
              <a:rPr lang="en-US" sz="2000" dirty="0"/>
              <a:t>form.</a:t>
            </a:r>
          </a:p>
          <a:p>
            <a:pPr marL="457200" indent="-457200">
              <a:buFont typeface="+mj-lt"/>
              <a:buAutoNum type="arabicPeriod"/>
            </a:pPr>
            <a:r>
              <a:rPr lang="en-US" sz="2000" dirty="0"/>
              <a:t>If you are doing the research on behalf of Georgian College, have the manager of the department for whom you are doing the research sign in Section A.</a:t>
            </a:r>
          </a:p>
          <a:p>
            <a:pPr marL="457200" indent="-457200">
              <a:buFont typeface="+mj-lt"/>
              <a:buAutoNum type="arabicPeriod"/>
            </a:pPr>
            <a:r>
              <a:rPr lang="en-US" sz="2000" dirty="0"/>
              <a:t>Submit the RPARR form to the manager responsible for the most significant resource for your research. This would be the participants if they are Georgian College students, employees or contacts.</a:t>
            </a:r>
          </a:p>
        </p:txBody>
      </p:sp>
      <p:sp>
        <p:nvSpPr>
          <p:cNvPr id="14" name="Oval 13">
            <a:extLst>
              <a:ext uri="{FF2B5EF4-FFF2-40B4-BE49-F238E27FC236}">
                <a16:creationId xmlns:a16="http://schemas.microsoft.com/office/drawing/2014/main" id="{E9F74A0A-DC3E-42ED-AE9E-68BCDDD6693E}"/>
              </a:ext>
            </a:extLst>
          </p:cNvPr>
          <p:cNvSpPr/>
          <p:nvPr/>
        </p:nvSpPr>
        <p:spPr>
          <a:xfrm>
            <a:off x="1600180" y="4464997"/>
            <a:ext cx="5895001" cy="427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t>RPARR Path</a:t>
            </a:r>
          </a:p>
        </p:txBody>
      </p:sp>
      <p:graphicFrame>
        <p:nvGraphicFramePr>
          <p:cNvPr id="17" name="Diagram 16">
            <a:extLst>
              <a:ext uri="{FF2B5EF4-FFF2-40B4-BE49-F238E27FC236}">
                <a16:creationId xmlns:a16="http://schemas.microsoft.com/office/drawing/2014/main" id="{ACBBE45B-DC78-4CB7-A499-116CA1CFFCF6}"/>
              </a:ext>
            </a:extLst>
          </p:cNvPr>
          <p:cNvGraphicFramePr/>
          <p:nvPr>
            <p:extLst>
              <p:ext uri="{D42A27DB-BD31-4B8C-83A1-F6EECF244321}">
                <p14:modId xmlns:p14="http://schemas.microsoft.com/office/powerpoint/2010/main" val="1175815025"/>
              </p:ext>
            </p:extLst>
          </p:nvPr>
        </p:nvGraphicFramePr>
        <p:xfrm>
          <a:off x="87549" y="4717915"/>
          <a:ext cx="8920264" cy="1554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951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he Burden of Proof | The Crypto Crew"/>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166" b="5166"/>
          <a:stretch>
            <a:fillRect/>
          </a:stretch>
        </p:blipFill>
        <p:spPr/>
      </p:pic>
      <p:sp>
        <p:nvSpPr>
          <p:cNvPr id="6" name="Text Placeholder 5"/>
          <p:cNvSpPr>
            <a:spLocks noGrp="1"/>
          </p:cNvSpPr>
          <p:nvPr>
            <p:ph type="body" sz="quarter" idx="12"/>
          </p:nvPr>
        </p:nvSpPr>
        <p:spPr>
          <a:xfrm>
            <a:off x="-1" y="1978025"/>
            <a:ext cx="4085863" cy="3743325"/>
          </a:xfrm>
        </p:spPr>
        <p:txBody>
          <a:bodyPr/>
          <a:lstStyle/>
          <a:p>
            <a:pPr marL="347663"/>
            <a:r>
              <a:rPr lang="en-US" sz="4000" dirty="0">
                <a:solidFill>
                  <a:schemeClr val="bg1"/>
                </a:solidFill>
              </a:rPr>
              <a:t>Research Ethics Approval</a:t>
            </a:r>
          </a:p>
        </p:txBody>
      </p:sp>
      <p:sp>
        <p:nvSpPr>
          <p:cNvPr id="5" name="Text Placeholder 4"/>
          <p:cNvSpPr>
            <a:spLocks noGrp="1"/>
          </p:cNvSpPr>
          <p:nvPr>
            <p:ph type="body" sz="quarter" idx="4294967295"/>
          </p:nvPr>
        </p:nvSpPr>
        <p:spPr>
          <a:xfrm>
            <a:off x="0" y="2175539"/>
            <a:ext cx="652463" cy="615950"/>
          </a:xfrm>
          <a:prstGeom prst="rect">
            <a:avLst/>
          </a:prstGeom>
        </p:spPr>
        <p:txBody>
          <a:bodyPr/>
          <a:lstStyle/>
          <a:p>
            <a:r>
              <a:rPr lang="en-US" dirty="0"/>
              <a:t>b)</a:t>
            </a:r>
          </a:p>
        </p:txBody>
      </p:sp>
    </p:spTree>
    <p:extLst>
      <p:ext uri="{BB962C8B-B14F-4D97-AF65-F5344CB8AC3E}">
        <p14:creationId xmlns:p14="http://schemas.microsoft.com/office/powerpoint/2010/main" val="423769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Georgian College’s Research Ethics Board (GCREB)</a:t>
            </a:r>
            <a:endParaRPr lang="en-US" dirty="0"/>
          </a:p>
        </p:txBody>
      </p:sp>
      <p:graphicFrame>
        <p:nvGraphicFramePr>
          <p:cNvPr id="4" name="Diagram 3"/>
          <p:cNvGraphicFramePr/>
          <p:nvPr>
            <p:extLst>
              <p:ext uri="{D42A27DB-BD31-4B8C-83A1-F6EECF244321}">
                <p14:modId xmlns:p14="http://schemas.microsoft.com/office/powerpoint/2010/main" val="1896646958"/>
              </p:ext>
            </p:extLst>
          </p:nvPr>
        </p:nvGraphicFramePr>
        <p:xfrm>
          <a:off x="667472" y="1716557"/>
          <a:ext cx="802511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77312" y="6140666"/>
            <a:ext cx="3815275" cy="523220"/>
          </a:xfrm>
          <a:prstGeom prst="rect">
            <a:avLst/>
          </a:prstGeom>
          <a:noFill/>
        </p:spPr>
        <p:txBody>
          <a:bodyPr wrap="none" rtlCol="0">
            <a:spAutoFit/>
          </a:bodyPr>
          <a:lstStyle/>
          <a:p>
            <a:pPr marL="342900" indent="-342900">
              <a:buAutoNum type="arabicPeriod"/>
            </a:pPr>
            <a:r>
              <a:rPr lang="en-US" sz="1400" b="1" dirty="0"/>
              <a:t>By Georgian College faculty, staff, or students</a:t>
            </a:r>
          </a:p>
          <a:p>
            <a:pPr marL="342900" indent="-342900">
              <a:buAutoNum type="arabicPeriod"/>
            </a:pPr>
            <a:r>
              <a:rPr lang="en-US" sz="1400" b="1" dirty="0"/>
              <a:t>Regardless of where the research is conducted</a:t>
            </a:r>
          </a:p>
        </p:txBody>
      </p:sp>
    </p:spTree>
    <p:extLst>
      <p:ext uri="{BB962C8B-B14F-4D97-AF65-F5344CB8AC3E}">
        <p14:creationId xmlns:p14="http://schemas.microsoft.com/office/powerpoint/2010/main" val="173121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ethics approval is required for research being done by students</a:t>
            </a:r>
          </a:p>
        </p:txBody>
      </p:sp>
      <p:sp>
        <p:nvSpPr>
          <p:cNvPr id="3" name="Text Placeholder 2"/>
          <p:cNvSpPr>
            <a:spLocks noGrp="1"/>
          </p:cNvSpPr>
          <p:nvPr>
            <p:ph type="body" sz="quarter" idx="10"/>
          </p:nvPr>
        </p:nvSpPr>
        <p:spPr/>
        <p:txBody>
          <a:bodyPr/>
          <a:lstStyle/>
          <a:p>
            <a:pPr marL="548640" lvl="1" indent="-201168">
              <a:buNone/>
              <a:defRPr/>
            </a:pPr>
            <a:r>
              <a:rPr lang="en-US" sz="2000" b="1" dirty="0"/>
              <a:t>Research involving human participants planned by Georgian College and Georgian College University Partnership Centre students when:</a:t>
            </a:r>
          </a:p>
          <a:p>
            <a:pPr marL="946404" lvl="2" indent="-342900">
              <a:buFont typeface="+mj-lt"/>
              <a:buAutoNum type="arabicPeriod"/>
              <a:defRPr/>
            </a:pPr>
            <a:r>
              <a:rPr lang="en-US" dirty="0"/>
              <a:t>The intent of the research is to educate students on research processes used to explore and expand existing theories and conceptual knowledge,</a:t>
            </a:r>
          </a:p>
          <a:p>
            <a:pPr marL="946404" lvl="2" indent="-342900">
              <a:buFont typeface="+mj-lt"/>
              <a:buAutoNum type="arabicPeriod"/>
              <a:defRPr/>
            </a:pPr>
            <a:r>
              <a:rPr lang="en-US" dirty="0"/>
              <a:t>Students compare new techniques, practices, programs with standard approaches to determine which is more effective,</a:t>
            </a:r>
          </a:p>
          <a:p>
            <a:pPr marL="946404" lvl="2" indent="-342900">
              <a:buFont typeface="+mj-lt"/>
              <a:buAutoNum type="arabicPeriod"/>
              <a:defRPr/>
            </a:pPr>
            <a:r>
              <a:rPr lang="en-US" dirty="0"/>
              <a:t>The results or findings are written in a format that would be acceptable for a research journal or academic conference presentation, or</a:t>
            </a:r>
          </a:p>
          <a:p>
            <a:pPr marL="946404" lvl="2" indent="-342900">
              <a:buFont typeface="+mj-lt"/>
              <a:buAutoNum type="arabicPeriod"/>
              <a:defRPr/>
            </a:pPr>
            <a:r>
              <a:rPr lang="en-US" dirty="0"/>
              <a:t>Primary data are collected and organized for analysis and distribution or dissemination.</a:t>
            </a:r>
          </a:p>
          <a:p>
            <a:pPr marL="0" indent="0">
              <a:buNone/>
            </a:pPr>
            <a:endParaRPr lang="en-US" dirty="0"/>
          </a:p>
        </p:txBody>
      </p:sp>
      <p:sp>
        <p:nvSpPr>
          <p:cNvPr id="4" name="TextBox 3"/>
          <p:cNvSpPr txBox="1"/>
          <p:nvPr/>
        </p:nvSpPr>
        <p:spPr>
          <a:xfrm>
            <a:off x="2055043" y="6353150"/>
            <a:ext cx="6884562" cy="276999"/>
          </a:xfrm>
          <a:prstGeom prst="rect">
            <a:avLst/>
          </a:prstGeom>
          <a:noFill/>
        </p:spPr>
        <p:txBody>
          <a:bodyPr wrap="square" rtlCol="0">
            <a:spAutoFit/>
          </a:bodyPr>
          <a:lstStyle/>
          <a:p>
            <a:pPr marL="461963" indent="-461963"/>
            <a:r>
              <a:rPr lang="en-US" sz="1200" b="1" dirty="0">
                <a:latin typeface="+mj-lt"/>
              </a:rPr>
              <a:t>Source: </a:t>
            </a:r>
            <a:r>
              <a:rPr lang="en-US" sz="1200" b="1" dirty="0">
                <a:hlinkClick r:id="rId2"/>
              </a:rPr>
              <a:t>Georgian College Policy AD-014: Responsible Practice and Ethics Review in Research</a:t>
            </a:r>
            <a:endParaRPr lang="en-US" sz="1200" b="1" dirty="0">
              <a:latin typeface="+mj-lt"/>
            </a:endParaRPr>
          </a:p>
        </p:txBody>
      </p:sp>
    </p:spTree>
    <p:extLst>
      <p:ext uri="{BB962C8B-B14F-4D97-AF65-F5344CB8AC3E}">
        <p14:creationId xmlns:p14="http://schemas.microsoft.com/office/powerpoint/2010/main" val="82324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5132"/>
            <a:ext cx="8224838" cy="556816"/>
          </a:xfrm>
        </p:spPr>
        <p:txBody>
          <a:bodyPr/>
          <a:lstStyle/>
          <a:p>
            <a:r>
              <a:rPr lang="en-US" dirty="0"/>
              <a:t>When ethics approval is NOT required (1/2)</a:t>
            </a:r>
          </a:p>
        </p:txBody>
      </p:sp>
      <p:grpSp>
        <p:nvGrpSpPr>
          <p:cNvPr id="3" name="Group 2">
            <a:extLst>
              <a:ext uri="{FF2B5EF4-FFF2-40B4-BE49-F238E27FC236}">
                <a16:creationId xmlns:a16="http://schemas.microsoft.com/office/drawing/2014/main" id="{13B4E64F-6069-49E0-A557-AB688DAFE17D}"/>
              </a:ext>
            </a:extLst>
          </p:cNvPr>
          <p:cNvGrpSpPr/>
          <p:nvPr/>
        </p:nvGrpSpPr>
        <p:grpSpPr>
          <a:xfrm>
            <a:off x="655638" y="4390093"/>
            <a:ext cx="8154625" cy="1754327"/>
            <a:chOff x="655638" y="4716093"/>
            <a:chExt cx="8154625" cy="1754327"/>
          </a:xfrm>
        </p:grpSpPr>
        <p:sp>
          <p:nvSpPr>
            <p:cNvPr id="24" name="Text Placeholder 2"/>
            <p:cNvSpPr txBox="1">
              <a:spLocks/>
            </p:cNvSpPr>
            <p:nvPr/>
          </p:nvSpPr>
          <p:spPr>
            <a:xfrm>
              <a:off x="6265501" y="5270091"/>
              <a:ext cx="2544762" cy="646331"/>
            </a:xfrm>
            <a:prstGeom prst="rect">
              <a:avLst/>
            </a:prstGeom>
            <a:solidFill>
              <a:schemeClr val="accent4">
                <a:lumMod val="60000"/>
                <a:lumOff val="40000"/>
              </a:schemeClr>
            </a:solidFill>
            <a:ln>
              <a:noFill/>
            </a:ln>
          </p:spPr>
          <p:txBody>
            <a:bodyPr wrap="square" lIns="91440" tIns="45720" rIns="91440" bIns="45720" anchor="ctr">
              <a:spAutoFit/>
            </a:bodyPr>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E.g., Crowd traffic flow study</a:t>
              </a:r>
            </a:p>
          </p:txBody>
        </p:sp>
        <p:sp>
          <p:nvSpPr>
            <p:cNvPr id="10" name="Text Placeholder 2"/>
            <p:cNvSpPr txBox="1">
              <a:spLocks/>
            </p:cNvSpPr>
            <p:nvPr/>
          </p:nvSpPr>
          <p:spPr>
            <a:xfrm>
              <a:off x="655638" y="4716093"/>
              <a:ext cx="5259025" cy="1754326"/>
            </a:xfrm>
            <a:prstGeom prst="rect">
              <a:avLst/>
            </a:prstGeom>
            <a:ln>
              <a:solidFill>
                <a:schemeClr val="tx2"/>
              </a:solidFill>
            </a:ln>
          </p:spPr>
          <p:txBody>
            <a:bodyPr lIns="91440" tIns="45720" rIns="91440" bIns="45720">
              <a:spAutoFit/>
            </a:bodyPr>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Research involving the observation of people in public places in which the individuals targeted for observation have no reasonable expectation of privacy; receive no intervention or direct contact from the researcher; and cannot be identified in any disseminated research results</a:t>
              </a:r>
            </a:p>
          </p:txBody>
        </p:sp>
        <p:sp>
          <p:nvSpPr>
            <p:cNvPr id="11" name="Isosceles Triangle 10"/>
            <p:cNvSpPr/>
            <p:nvPr/>
          </p:nvSpPr>
          <p:spPr>
            <a:xfrm rot="5400000">
              <a:off x="5232517" y="5398239"/>
              <a:ext cx="1754326" cy="390035"/>
            </a:xfrm>
            <a:prstGeom prst="triangle">
              <a:avLst/>
            </a:prstGeom>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B39CB737-1F51-4AE5-9844-5078D3329524}"/>
              </a:ext>
            </a:extLst>
          </p:cNvPr>
          <p:cNvGrpSpPr/>
          <p:nvPr/>
        </p:nvGrpSpPr>
        <p:grpSpPr>
          <a:xfrm>
            <a:off x="655638" y="3011967"/>
            <a:ext cx="8154625" cy="1154162"/>
            <a:chOff x="655638" y="3011967"/>
            <a:chExt cx="8154625" cy="1154162"/>
          </a:xfrm>
        </p:grpSpPr>
        <p:sp>
          <p:nvSpPr>
            <p:cNvPr id="25" name="Text Placeholder 2"/>
            <p:cNvSpPr txBox="1">
              <a:spLocks/>
            </p:cNvSpPr>
            <p:nvPr/>
          </p:nvSpPr>
          <p:spPr>
            <a:xfrm>
              <a:off x="6265501" y="3127383"/>
              <a:ext cx="2544762" cy="923330"/>
            </a:xfrm>
            <a:prstGeom prst="rect">
              <a:avLst/>
            </a:prstGeom>
            <a:solidFill>
              <a:schemeClr val="accent4">
                <a:lumMod val="60000"/>
                <a:lumOff val="40000"/>
              </a:schemeClr>
            </a:solidFill>
            <a:ln>
              <a:noFill/>
            </a:ln>
          </p:spPr>
          <p:txBody>
            <a:bodyPr wrap="square" lIns="91440" tIns="45720" rIns="91440" bIns="45720" anchor="ctr">
              <a:spAutoFit/>
            </a:bodyPr>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E.g., Public databases; internet searches; public archives</a:t>
              </a:r>
            </a:p>
          </p:txBody>
        </p:sp>
        <p:sp>
          <p:nvSpPr>
            <p:cNvPr id="7" name="Text Placeholder 2"/>
            <p:cNvSpPr txBox="1">
              <a:spLocks/>
            </p:cNvSpPr>
            <p:nvPr/>
          </p:nvSpPr>
          <p:spPr>
            <a:xfrm>
              <a:off x="655638" y="3011967"/>
              <a:ext cx="5259025" cy="1154162"/>
            </a:xfrm>
            <a:prstGeom prst="rect">
              <a:avLst/>
            </a:prstGeom>
            <a:ln>
              <a:solidFill>
                <a:schemeClr val="tx2"/>
              </a:solidFill>
            </a:ln>
          </p:spPr>
          <p:txBody>
            <a:bodyPr lIns="91440" tIns="45720" rIns="91440" bIns="45720">
              <a:noAutofit/>
            </a:bodyPr>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Research about a living individual involved in the public area or about an artist, based exclusively on publicly available information</a:t>
              </a:r>
            </a:p>
          </p:txBody>
        </p:sp>
        <p:sp>
          <p:nvSpPr>
            <p:cNvPr id="13" name="Isosceles Triangle 12"/>
            <p:cNvSpPr/>
            <p:nvPr/>
          </p:nvSpPr>
          <p:spPr>
            <a:xfrm rot="5400000">
              <a:off x="5532599" y="3394031"/>
              <a:ext cx="1154161" cy="390035"/>
            </a:xfrm>
            <a:prstGeom prst="triangle">
              <a:avLst/>
            </a:prstGeom>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444428BE-95C0-4A18-8B37-4ED689D8E31A}"/>
              </a:ext>
            </a:extLst>
          </p:cNvPr>
          <p:cNvGrpSpPr/>
          <p:nvPr/>
        </p:nvGrpSpPr>
        <p:grpSpPr>
          <a:xfrm>
            <a:off x="655638" y="1149092"/>
            <a:ext cx="8154625" cy="1754327"/>
            <a:chOff x="655638" y="1280448"/>
            <a:chExt cx="8154625" cy="1754327"/>
          </a:xfrm>
        </p:grpSpPr>
        <p:sp>
          <p:nvSpPr>
            <p:cNvPr id="26" name="Text Placeholder 2"/>
            <p:cNvSpPr txBox="1">
              <a:spLocks/>
            </p:cNvSpPr>
            <p:nvPr/>
          </p:nvSpPr>
          <p:spPr>
            <a:xfrm>
              <a:off x="6265501" y="1695946"/>
              <a:ext cx="2544762" cy="923330"/>
            </a:xfrm>
            <a:prstGeom prst="rect">
              <a:avLst/>
            </a:prstGeom>
            <a:solidFill>
              <a:schemeClr val="accent4">
                <a:lumMod val="60000"/>
                <a:lumOff val="40000"/>
              </a:schemeClr>
            </a:solidFill>
            <a:ln>
              <a:noFill/>
            </a:ln>
          </p:spPr>
          <p:txBody>
            <a:bodyPr wrap="square" lIns="91440" tIns="45720" rIns="91440" bIns="45720" anchor="ctr">
              <a:spAutoFit/>
            </a:bodyPr>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E.g., KPIs; satisfaction surveys; event feedback; some market research </a:t>
              </a:r>
            </a:p>
          </p:txBody>
        </p:sp>
        <p:sp>
          <p:nvSpPr>
            <p:cNvPr id="4" name="Isosceles Triangle 3"/>
            <p:cNvSpPr/>
            <p:nvPr/>
          </p:nvSpPr>
          <p:spPr>
            <a:xfrm rot="5400000">
              <a:off x="5232516" y="1962594"/>
              <a:ext cx="1754327" cy="390035"/>
            </a:xfrm>
            <a:prstGeom prst="triangle">
              <a:avLst/>
            </a:prstGeom>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p:cNvSpPr txBox="1">
              <a:spLocks/>
            </p:cNvSpPr>
            <p:nvPr/>
          </p:nvSpPr>
          <p:spPr>
            <a:xfrm>
              <a:off x="655638" y="1280448"/>
              <a:ext cx="5259025" cy="1754326"/>
            </a:xfrm>
            <a:prstGeom prst="rect">
              <a:avLst/>
            </a:prstGeom>
            <a:ln>
              <a:solidFill>
                <a:schemeClr val="tx2"/>
              </a:solidFill>
            </a:ln>
          </p:spPr>
          <p:txBody>
            <a:bodyPr lIns="91440" tIns="45720" rIns="91440" bIns="45720">
              <a:spAutoFit/>
            </a:bodyPr>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Quality assurance and quality improvement studies, program evaluation activities, and performance reviews, or testing within normal educational requirements when used exclusively by Georgian College for assessment, management or improvement purposes</a:t>
              </a:r>
            </a:p>
          </p:txBody>
        </p:sp>
      </p:grpSp>
    </p:spTree>
    <p:extLst>
      <p:ext uri="{BB962C8B-B14F-4D97-AF65-F5344CB8AC3E}">
        <p14:creationId xmlns:p14="http://schemas.microsoft.com/office/powerpoint/2010/main" val="303038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a:xfrm>
            <a:off x="655638" y="1472416"/>
            <a:ext cx="7874000" cy="3976688"/>
          </a:xfrm>
        </p:spPr>
        <p:txBody>
          <a:bodyPr/>
          <a:lstStyle/>
          <a:p>
            <a:pPr marL="514350" indent="-514350">
              <a:spcBef>
                <a:spcPts val="0"/>
              </a:spcBef>
              <a:buFont typeface="+mj-lt"/>
              <a:buAutoNum type="arabicPeriod"/>
            </a:pPr>
            <a:r>
              <a:rPr lang="en-US" sz="2400" dirty="0"/>
              <a:t>Why Research Ethics?</a:t>
            </a:r>
          </a:p>
          <a:p>
            <a:pPr marL="514350" indent="-514350">
              <a:spcBef>
                <a:spcPts val="0"/>
              </a:spcBef>
              <a:buFont typeface="+mj-lt"/>
              <a:buAutoNum type="arabicPeriod"/>
            </a:pPr>
            <a:endParaRPr lang="en-US" sz="2400" dirty="0"/>
          </a:p>
          <a:p>
            <a:pPr marL="514350" indent="-514350">
              <a:spcBef>
                <a:spcPts val="0"/>
              </a:spcBef>
              <a:buFont typeface="+mj-lt"/>
              <a:buAutoNum type="arabicPeriod"/>
            </a:pPr>
            <a:r>
              <a:rPr lang="en-US" sz="2400" dirty="0"/>
              <a:t>Required Approvals</a:t>
            </a:r>
          </a:p>
          <a:p>
            <a:pPr marL="971550" lvl="1" indent="-514350">
              <a:spcBef>
                <a:spcPts val="0"/>
              </a:spcBef>
              <a:buFont typeface="+mj-lt"/>
              <a:buAutoNum type="alphaLcParenR"/>
            </a:pPr>
            <a:r>
              <a:rPr lang="en-US" sz="2000" dirty="0"/>
              <a:t>Permission for Access to Resources for Research</a:t>
            </a:r>
          </a:p>
          <a:p>
            <a:pPr marL="971550" lvl="1" indent="-514350">
              <a:spcBef>
                <a:spcPts val="0"/>
              </a:spcBef>
              <a:buFont typeface="+mj-lt"/>
              <a:buAutoNum type="alphaLcParenR"/>
            </a:pPr>
            <a:r>
              <a:rPr lang="en-US" sz="2000" dirty="0"/>
              <a:t>Research Ethics Approval</a:t>
            </a:r>
          </a:p>
          <a:p>
            <a:pPr marL="971550" lvl="1" indent="-514350">
              <a:spcBef>
                <a:spcPts val="0"/>
              </a:spcBef>
              <a:buFont typeface="+mj-lt"/>
              <a:buAutoNum type="alphaLcParenR"/>
            </a:pPr>
            <a:endParaRPr lang="en-US" sz="2000" dirty="0"/>
          </a:p>
          <a:p>
            <a:pPr marL="514350" indent="-514350">
              <a:spcBef>
                <a:spcPts val="0"/>
              </a:spcBef>
              <a:buFont typeface="+mj-lt"/>
              <a:buAutoNum type="arabicPeriod"/>
            </a:pPr>
            <a:r>
              <a:rPr lang="en-US" sz="2400" dirty="0"/>
              <a:t>The Research Ethics Approval Process: From Start to Finish</a:t>
            </a:r>
          </a:p>
          <a:p>
            <a:pPr marL="457200" indent="-457200">
              <a:spcBef>
                <a:spcPts val="0"/>
              </a:spcBef>
              <a:buFont typeface="+mj-lt"/>
              <a:buAutoNum type="arabicPeriod"/>
            </a:pPr>
            <a:endParaRPr lang="en-US" sz="2400" dirty="0"/>
          </a:p>
          <a:p>
            <a:pPr marL="457200" indent="-457200">
              <a:spcBef>
                <a:spcPts val="0"/>
              </a:spcBef>
              <a:buFont typeface="+mj-lt"/>
              <a:buAutoNum type="arabicPeriod"/>
            </a:pPr>
            <a:r>
              <a:rPr lang="en-US" sz="2400" dirty="0"/>
              <a:t> Common Pitfalls and FAQs</a:t>
            </a:r>
          </a:p>
        </p:txBody>
      </p:sp>
    </p:spTree>
    <p:extLst>
      <p:ext uri="{BB962C8B-B14F-4D97-AF65-F5344CB8AC3E}">
        <p14:creationId xmlns:p14="http://schemas.microsoft.com/office/powerpoint/2010/main" val="159447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ethics approval is NOT required (2/2)</a:t>
            </a:r>
          </a:p>
        </p:txBody>
      </p:sp>
      <p:graphicFrame>
        <p:nvGraphicFramePr>
          <p:cNvPr id="8" name="Diagram 7"/>
          <p:cNvGraphicFramePr/>
          <p:nvPr>
            <p:extLst>
              <p:ext uri="{D42A27DB-BD31-4B8C-83A1-F6EECF244321}">
                <p14:modId xmlns:p14="http://schemas.microsoft.com/office/powerpoint/2010/main" val="2089204041"/>
              </p:ext>
            </p:extLst>
          </p:nvPr>
        </p:nvGraphicFramePr>
        <p:xfrm>
          <a:off x="655638" y="1771746"/>
          <a:ext cx="7874000" cy="4487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55638" y="1125415"/>
            <a:ext cx="7316054" cy="646331"/>
          </a:xfrm>
          <a:prstGeom prst="rect">
            <a:avLst/>
          </a:prstGeom>
          <a:noFill/>
        </p:spPr>
        <p:txBody>
          <a:bodyPr wrap="square" rtlCol="0">
            <a:spAutoFit/>
          </a:bodyPr>
          <a:lstStyle/>
          <a:p>
            <a:pPr lvl="0"/>
            <a:r>
              <a:rPr lang="en-US" dirty="0"/>
              <a:t>Georgian College student information gathering activities classified as skill development and not research where the intent is to:</a:t>
            </a:r>
            <a:endParaRPr lang="en-CA" dirty="0"/>
          </a:p>
        </p:txBody>
      </p:sp>
      <p:sp>
        <p:nvSpPr>
          <p:cNvPr id="5" name="TextBox 4"/>
          <p:cNvSpPr txBox="1"/>
          <p:nvPr/>
        </p:nvSpPr>
        <p:spPr>
          <a:xfrm>
            <a:off x="2055043" y="6353150"/>
            <a:ext cx="6884562" cy="461665"/>
          </a:xfrm>
          <a:prstGeom prst="rect">
            <a:avLst/>
          </a:prstGeom>
          <a:noFill/>
        </p:spPr>
        <p:txBody>
          <a:bodyPr wrap="square" rtlCol="0">
            <a:spAutoFit/>
          </a:bodyPr>
          <a:lstStyle/>
          <a:p>
            <a:pPr marL="461963" indent="-461963"/>
            <a:r>
              <a:rPr lang="en-US" sz="1200" b="1" dirty="0"/>
              <a:t>Sources: </a:t>
            </a:r>
            <a:r>
              <a:rPr lang="en-US" sz="1200" b="1" dirty="0">
                <a:hlinkClick r:id="rId8"/>
              </a:rPr>
              <a:t>Georgian College Policy AD-014: Responsible Practice and Ethics Review in Research</a:t>
            </a:r>
            <a:r>
              <a:rPr lang="en-US" sz="1200" b="1" dirty="0"/>
              <a:t> and</a:t>
            </a:r>
          </a:p>
          <a:p>
            <a:pPr marL="461963" indent="-461963"/>
            <a:r>
              <a:rPr lang="en-US" sz="1200" b="1" dirty="0"/>
              <a:t>TCPS, 2018.</a:t>
            </a:r>
          </a:p>
        </p:txBody>
      </p:sp>
    </p:spTree>
    <p:extLst>
      <p:ext uri="{BB962C8B-B14F-4D97-AF65-F5344CB8AC3E}">
        <p14:creationId xmlns:p14="http://schemas.microsoft.com/office/powerpoint/2010/main" val="2989583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tell whether or not ethics approval is required?</a:t>
            </a:r>
          </a:p>
        </p:txBody>
      </p:sp>
      <p:sp>
        <p:nvSpPr>
          <p:cNvPr id="5" name="Text Placeholder 2"/>
          <p:cNvSpPr txBox="1">
            <a:spLocks/>
          </p:cNvSpPr>
          <p:nvPr/>
        </p:nvSpPr>
        <p:spPr>
          <a:xfrm>
            <a:off x="680729" y="1936804"/>
            <a:ext cx="7472979" cy="2279663"/>
          </a:xfrm>
          <a:prstGeom prst="rect">
            <a:avLst/>
          </a:prstGeom>
          <a:ln w="57150">
            <a:solidFill>
              <a:schemeClr val="accent1"/>
            </a:solidFill>
          </a:ln>
        </p:spPr>
        <p:txBody>
          <a:bodyPr lIns="91440" tIns="91440" rIns="91440" bIns="91440"/>
          <a:lstStyle>
            <a:lvl1pPr marL="182880" indent="-182880" algn="l" defTabSz="914400" rtl="0" eaLnBrk="1" latinLnBrk="0" hangingPunct="1">
              <a:spcBef>
                <a:spcPts val="1800"/>
              </a:spcBef>
              <a:buFont typeface="Arial" panose="020B0604020202020204" pitchFamily="34" charset="0"/>
              <a:buChar char="•"/>
              <a:defRPr sz="2800" kern="1200" baseline="0">
                <a:solidFill>
                  <a:schemeClr val="tx1"/>
                </a:solidFill>
                <a:latin typeface="+mj-lt"/>
                <a:ea typeface="+mn-ea"/>
                <a:cs typeface="+mn-cs"/>
              </a:defRPr>
            </a:lvl1pPr>
            <a:lvl2pPr marL="640080" indent="-228600" algn="l" defTabSz="914400" rtl="0" eaLnBrk="1" latinLnBrk="0" hangingPunct="1">
              <a:spcBef>
                <a:spcPct val="20000"/>
              </a:spcBef>
              <a:buFont typeface="Avenir LT Std 65 Medium" pitchFamily="34" charset="0"/>
              <a:buChar char="‐"/>
              <a:defRPr sz="2400" kern="1200">
                <a:solidFill>
                  <a:schemeClr val="tx1"/>
                </a:solidFill>
                <a:latin typeface="+mj-lt"/>
                <a:ea typeface="+mn-ea"/>
                <a:cs typeface="+mn-cs"/>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188720" indent="-228600" algn="l" defTabSz="914400" rtl="0" eaLnBrk="1" latinLnBrk="0" hangingPunct="1">
              <a:spcBef>
                <a:spcPct val="20000"/>
              </a:spcBef>
              <a:buFont typeface="Avenir LT Std 65 Medium" pitchFamily="34" charset="0"/>
              <a:buChar char="‐"/>
              <a:defRPr sz="1800" kern="1200">
                <a:solidFill>
                  <a:schemeClr val="tx1"/>
                </a:solidFill>
                <a:latin typeface="+mj-lt"/>
                <a:ea typeface="+mn-ea"/>
                <a:cs typeface="+mn-cs"/>
              </a:defRPr>
            </a:lvl4pPr>
            <a:lvl5pPr marL="1463040" indent="-228600" algn="l" defTabSz="914400"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The </a:t>
            </a:r>
            <a:r>
              <a:rPr lang="en-US" sz="2000" i="1" dirty="0">
                <a:hlinkClick r:id="rId3"/>
              </a:rPr>
              <a:t>ARECCI Ethics Screening Tool</a:t>
            </a:r>
            <a:r>
              <a:rPr lang="en-US" sz="2000" dirty="0"/>
              <a:t>* can help determine the primary purpose of your project, the types of ethical risks involved, and whether or not it may be exempt from ethics review.</a:t>
            </a:r>
          </a:p>
          <a:p>
            <a:pPr marL="0" indent="0">
              <a:buNone/>
            </a:pPr>
            <a:r>
              <a:rPr lang="en-US" sz="2000" dirty="0"/>
              <a:t>Save your screening tool results and RPARR form for consultation with your instructor or the Chair of the GCREB.</a:t>
            </a:r>
          </a:p>
          <a:p>
            <a:pPr marL="0" indent="0">
              <a:buNone/>
            </a:pPr>
            <a:endParaRPr lang="en-US" sz="2000" dirty="0"/>
          </a:p>
        </p:txBody>
      </p:sp>
      <p:sp>
        <p:nvSpPr>
          <p:cNvPr id="6" name="Rectangle 5"/>
          <p:cNvSpPr/>
          <p:nvPr/>
        </p:nvSpPr>
        <p:spPr>
          <a:xfrm>
            <a:off x="4328808" y="6216144"/>
            <a:ext cx="4200829" cy="523220"/>
          </a:xfrm>
          <a:prstGeom prst="rect">
            <a:avLst/>
          </a:prstGeom>
        </p:spPr>
        <p:txBody>
          <a:bodyPr wrap="square">
            <a:spAutoFit/>
          </a:bodyPr>
          <a:lstStyle/>
          <a:p>
            <a:r>
              <a:rPr lang="en-US" sz="1400" b="1" dirty="0"/>
              <a:t>Alberta Innovates. (2010). ARECCI Ethics Screening Tool. </a:t>
            </a:r>
          </a:p>
          <a:p>
            <a:r>
              <a:rPr lang="en-US" sz="1400" b="1" dirty="0"/>
              <a:t>Retrieved from aihealthsolutions.ca/arecci/screening/</a:t>
            </a:r>
          </a:p>
        </p:txBody>
      </p:sp>
      <p:sp>
        <p:nvSpPr>
          <p:cNvPr id="7" name="Rounded Rectangle 6"/>
          <p:cNvSpPr/>
          <p:nvPr/>
        </p:nvSpPr>
        <p:spPr>
          <a:xfrm>
            <a:off x="274320" y="4738272"/>
            <a:ext cx="8595359" cy="783193"/>
          </a:xfrm>
          <a:prstGeom prst="roundRec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b="1" dirty="0">
                <a:solidFill>
                  <a:schemeClr val="tx1"/>
                </a:solidFill>
              </a:rPr>
              <a:t>If you have any doubts/questions, contact the Research Ethics Office for guidance: </a:t>
            </a:r>
          </a:p>
          <a:p>
            <a:pPr algn="ctr"/>
            <a:r>
              <a:rPr lang="en-US" sz="2000" b="1" dirty="0">
                <a:solidFill>
                  <a:schemeClr val="tx1"/>
                </a:solidFill>
                <a:hlinkClick r:id="rId4"/>
              </a:rPr>
              <a:t>reb@georgiancollege.ca</a:t>
            </a:r>
            <a:endParaRPr lang="en-US" sz="2000" b="1" dirty="0">
              <a:solidFill>
                <a:schemeClr val="tx1"/>
              </a:solidFill>
            </a:endParaRPr>
          </a:p>
        </p:txBody>
      </p:sp>
    </p:spTree>
    <p:extLst>
      <p:ext uri="{BB962C8B-B14F-4D97-AF65-F5344CB8AC3E}">
        <p14:creationId xmlns:p14="http://schemas.microsoft.com/office/powerpoint/2010/main" val="120291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Proportionate approach to ethics review</a:t>
            </a:r>
          </a:p>
        </p:txBody>
      </p:sp>
      <p:graphicFrame>
        <p:nvGraphicFramePr>
          <p:cNvPr id="3" name="Table 2"/>
          <p:cNvGraphicFramePr>
            <a:graphicFrameLocks noGrp="1"/>
          </p:cNvGraphicFramePr>
          <p:nvPr>
            <p:extLst>
              <p:ext uri="{D42A27DB-BD31-4B8C-83A1-F6EECF244321}">
                <p14:modId xmlns:p14="http://schemas.microsoft.com/office/powerpoint/2010/main" val="214261134"/>
              </p:ext>
            </p:extLst>
          </p:nvPr>
        </p:nvGraphicFramePr>
        <p:xfrm>
          <a:off x="697584" y="1385741"/>
          <a:ext cx="7701698" cy="4817096"/>
        </p:xfrm>
        <a:graphic>
          <a:graphicData uri="http://schemas.openxmlformats.org/drawingml/2006/table">
            <a:tbl>
              <a:tblPr firstRow="1" bandRow="1">
                <a:tableStyleId>{5C22544A-7EE6-4342-B048-85BDC9FD1C3A}</a:tableStyleId>
              </a:tblPr>
              <a:tblGrid>
                <a:gridCol w="2054421">
                  <a:extLst>
                    <a:ext uri="{9D8B030D-6E8A-4147-A177-3AD203B41FA5}">
                      <a16:colId xmlns:a16="http://schemas.microsoft.com/office/drawing/2014/main" val="3273074577"/>
                    </a:ext>
                  </a:extLst>
                </a:gridCol>
                <a:gridCol w="2821944">
                  <a:extLst>
                    <a:ext uri="{9D8B030D-6E8A-4147-A177-3AD203B41FA5}">
                      <a16:colId xmlns:a16="http://schemas.microsoft.com/office/drawing/2014/main" val="2996514532"/>
                    </a:ext>
                  </a:extLst>
                </a:gridCol>
                <a:gridCol w="2825333">
                  <a:extLst>
                    <a:ext uri="{9D8B030D-6E8A-4147-A177-3AD203B41FA5}">
                      <a16:colId xmlns:a16="http://schemas.microsoft.com/office/drawing/2014/main" val="424032599"/>
                    </a:ext>
                  </a:extLst>
                </a:gridCol>
              </a:tblGrid>
              <a:tr h="861191">
                <a:tc>
                  <a:txBody>
                    <a:bodyPr/>
                    <a:lstStyle/>
                    <a:p>
                      <a:endParaRPr lang="en-US" sz="1600" dirty="0"/>
                    </a:p>
                  </a:txBody>
                  <a:tcPr>
                    <a:noFill/>
                  </a:tcPr>
                </a:tc>
                <a:tc>
                  <a:txBody>
                    <a:bodyPr/>
                    <a:lstStyle/>
                    <a:p>
                      <a:pPr algn="ctr"/>
                      <a:r>
                        <a:rPr lang="en-US" dirty="0"/>
                        <a:t>Independent</a:t>
                      </a:r>
                      <a:r>
                        <a:rPr lang="en-US" baseline="0" dirty="0"/>
                        <a:t> Research Project</a:t>
                      </a:r>
                      <a:endParaRPr lang="en-US" dirty="0"/>
                    </a:p>
                  </a:txBody>
                  <a:tcPr>
                    <a:solidFill>
                      <a:schemeClr val="accent5"/>
                    </a:solidFill>
                  </a:tcPr>
                </a:tc>
                <a:tc>
                  <a:txBody>
                    <a:bodyPr/>
                    <a:lstStyle/>
                    <a:p>
                      <a:pPr algn="ctr"/>
                      <a:r>
                        <a:rPr lang="en-US" dirty="0"/>
                        <a:t>Course-based</a:t>
                      </a:r>
                      <a:r>
                        <a:rPr lang="en-US" baseline="0" dirty="0"/>
                        <a:t> project</a:t>
                      </a:r>
                      <a:r>
                        <a:rPr lang="en-US" baseline="30000" dirty="0"/>
                        <a:t>1</a:t>
                      </a:r>
                    </a:p>
                  </a:txBody>
                  <a:tcPr>
                    <a:solidFill>
                      <a:schemeClr val="accent5"/>
                    </a:solidFill>
                  </a:tcPr>
                </a:tc>
                <a:extLst>
                  <a:ext uri="{0D108BD9-81ED-4DB2-BD59-A6C34878D82A}">
                    <a16:rowId xmlns:a16="http://schemas.microsoft.com/office/drawing/2014/main" val="1392854963"/>
                  </a:ext>
                </a:extLst>
              </a:tr>
              <a:tr h="1098631">
                <a:tc>
                  <a:txBody>
                    <a:bodyPr/>
                    <a:lstStyle/>
                    <a:p>
                      <a:pPr algn="ctr"/>
                      <a:endParaRPr lang="en-US" sz="1600" b="1" dirty="0">
                        <a:solidFill>
                          <a:schemeClr val="bg2"/>
                        </a:solidFill>
                      </a:endParaRPr>
                    </a:p>
                  </a:txBody>
                  <a:tcPr anchor="ctr">
                    <a:solidFill>
                      <a:schemeClr val="accent1">
                        <a:lumMod val="75000"/>
                      </a:schemeClr>
                    </a:solidFill>
                  </a:tcPr>
                </a:tc>
                <a:tc>
                  <a:txBody>
                    <a:bodyPr/>
                    <a:lstStyle/>
                    <a:p>
                      <a:pPr lvl="0" algn="ctr" defTabSz="1333500">
                        <a:lnSpc>
                          <a:spcPct val="90000"/>
                        </a:lnSpc>
                        <a:spcBef>
                          <a:spcPct val="0"/>
                        </a:spcBef>
                      </a:pPr>
                      <a:r>
                        <a:rPr lang="en-US" sz="1800" b="0" kern="1200" dirty="0">
                          <a:solidFill>
                            <a:srgbClr val="333F48"/>
                          </a:solidFill>
                        </a:rPr>
                        <a:t>Full GCREB Review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F48"/>
                          </a:solidFill>
                        </a:rPr>
                        <a:t>Full GCREB Review</a:t>
                      </a:r>
                    </a:p>
                  </a:txBody>
                  <a:tcPr anchor="ctr"/>
                </a:tc>
                <a:extLst>
                  <a:ext uri="{0D108BD9-81ED-4DB2-BD59-A6C34878D82A}">
                    <a16:rowId xmlns:a16="http://schemas.microsoft.com/office/drawing/2014/main" val="3844311714"/>
                  </a:ext>
                </a:extLst>
              </a:tr>
              <a:tr h="1350140">
                <a:tc>
                  <a:txBody>
                    <a:bodyPr/>
                    <a:lstStyle/>
                    <a:p>
                      <a:pPr algn="ctr"/>
                      <a:r>
                        <a:rPr lang="en-US" sz="1600" b="1" dirty="0">
                          <a:solidFill>
                            <a:srgbClr val="333F48"/>
                          </a:solidFill>
                        </a:rPr>
                        <a:t>Research with approval from another CIHR-, NSERC-</a:t>
                      </a:r>
                      <a:r>
                        <a:rPr lang="en-US" sz="1600" b="1" baseline="0" dirty="0">
                          <a:solidFill>
                            <a:srgbClr val="333F48"/>
                          </a:solidFill>
                        </a:rPr>
                        <a:t> or SSHRC-</a:t>
                      </a:r>
                      <a:r>
                        <a:rPr lang="en-US" sz="1600" b="1" dirty="0">
                          <a:solidFill>
                            <a:srgbClr val="333F48"/>
                          </a:solidFill>
                        </a:rPr>
                        <a:t>authorized REB, or the Multi-College REB</a:t>
                      </a: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F48"/>
                          </a:solidFill>
                          <a:latin typeface="+mn-lt"/>
                          <a:ea typeface="+mn-ea"/>
                          <a:cs typeface="+mn-cs"/>
                        </a:rPr>
                        <a:t>Delegated review by an individual or subgroup of the GCREB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F48"/>
                          </a:solidFill>
                          <a:latin typeface="+mn-lt"/>
                          <a:ea typeface="+mn-ea"/>
                          <a:cs typeface="+mn-cs"/>
                        </a:rPr>
                        <a:t>Delegated review by an individual or subgroup of the GCREB</a:t>
                      </a:r>
                    </a:p>
                  </a:txBody>
                  <a:tcPr anchor="ctr"/>
                </a:tc>
                <a:extLst>
                  <a:ext uri="{0D108BD9-81ED-4DB2-BD59-A6C34878D82A}">
                    <a16:rowId xmlns:a16="http://schemas.microsoft.com/office/drawing/2014/main" val="924619598"/>
                  </a:ext>
                </a:extLst>
              </a:tr>
              <a:tr h="1507134">
                <a:tc>
                  <a:txBody>
                    <a:bodyPr/>
                    <a:lstStyle/>
                    <a:p>
                      <a:pPr algn="ctr"/>
                      <a:r>
                        <a:rPr lang="en-US" sz="1600" b="1" dirty="0"/>
                        <a:t>Minimal risk</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F48"/>
                          </a:solidFill>
                        </a:rPr>
                        <a:t>Delegated review by an individual or subgroup of the GCREB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F48"/>
                          </a:solidFill>
                        </a:rPr>
                        <a:t>Course instructor level review of student projects carried out within formal course requirements</a:t>
                      </a:r>
                    </a:p>
                  </a:txBody>
                  <a:tcPr anchor="ctr"/>
                </a:tc>
                <a:extLst>
                  <a:ext uri="{0D108BD9-81ED-4DB2-BD59-A6C34878D82A}">
                    <a16:rowId xmlns:a16="http://schemas.microsoft.com/office/drawing/2014/main" val="3488504492"/>
                  </a:ext>
                </a:extLst>
              </a:tr>
            </a:tbl>
          </a:graphicData>
        </a:graphic>
      </p:graphicFrame>
      <p:sp>
        <p:nvSpPr>
          <p:cNvPr id="5" name="TextBox 4"/>
          <p:cNvSpPr txBox="1"/>
          <p:nvPr/>
        </p:nvSpPr>
        <p:spPr>
          <a:xfrm>
            <a:off x="2055043" y="6353150"/>
            <a:ext cx="6659299" cy="307777"/>
          </a:xfrm>
          <a:prstGeom prst="rect">
            <a:avLst/>
          </a:prstGeom>
          <a:noFill/>
        </p:spPr>
        <p:txBody>
          <a:bodyPr wrap="square" rtlCol="0">
            <a:spAutoFit/>
          </a:bodyPr>
          <a:lstStyle/>
          <a:p>
            <a:pPr marL="461963" indent="-461963"/>
            <a:r>
              <a:rPr lang="en-US" sz="1400" b="1" dirty="0">
                <a:latin typeface="+mj-lt"/>
              </a:rPr>
              <a:t>1. Professor must have authority from the GCREB to conduct course-based ethics review</a:t>
            </a:r>
          </a:p>
        </p:txBody>
      </p:sp>
    </p:spTree>
    <p:extLst>
      <p:ext uri="{BB962C8B-B14F-4D97-AF65-F5344CB8AC3E}">
        <p14:creationId xmlns:p14="http://schemas.microsoft.com/office/powerpoint/2010/main" val="354498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5132"/>
            <a:ext cx="8224838" cy="1143000"/>
          </a:xfrm>
        </p:spPr>
        <p:txBody>
          <a:bodyPr/>
          <a:lstStyle/>
          <a:p>
            <a:r>
              <a:rPr lang="en-US" dirty="0"/>
              <a:t>What is “minimal risk research”?</a:t>
            </a:r>
            <a:br>
              <a:rPr lang="en-US" dirty="0"/>
            </a:br>
            <a:endParaRPr lang="en-US" dirty="0"/>
          </a:p>
        </p:txBody>
      </p:sp>
      <p:grpSp>
        <p:nvGrpSpPr>
          <p:cNvPr id="38" name="Group 37"/>
          <p:cNvGrpSpPr/>
          <p:nvPr/>
        </p:nvGrpSpPr>
        <p:grpSpPr>
          <a:xfrm>
            <a:off x="304800" y="2439782"/>
            <a:ext cx="8495819" cy="1107996"/>
            <a:chOff x="304800" y="1976670"/>
            <a:chExt cx="8495819" cy="1107996"/>
          </a:xfrm>
        </p:grpSpPr>
        <p:sp>
          <p:nvSpPr>
            <p:cNvPr id="6" name="Pentagon 5"/>
            <p:cNvSpPr/>
            <p:nvPr/>
          </p:nvSpPr>
          <p:spPr>
            <a:xfrm>
              <a:off x="3171463" y="2045586"/>
              <a:ext cx="5629156" cy="738664"/>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600"/>
                </a:spcAft>
              </a:pPr>
              <a:r>
                <a:rPr lang="en-US" sz="1400" dirty="0">
                  <a:solidFill>
                    <a:schemeClr val="tx1"/>
                  </a:solidFill>
                </a:rPr>
                <a:t>Research participants drawn from the general adult population, capable of giving free and informed consent, and may not include vulnerable (e.g., children; persons not legally competent to consent).</a:t>
              </a:r>
            </a:p>
          </p:txBody>
        </p:sp>
        <p:sp>
          <p:nvSpPr>
            <p:cNvPr id="8" name="Pentagon 7"/>
            <p:cNvSpPr/>
            <p:nvPr/>
          </p:nvSpPr>
          <p:spPr>
            <a:xfrm>
              <a:off x="304800" y="2045586"/>
              <a:ext cx="2716192" cy="738664"/>
            </a:xfrm>
            <a:prstGeom prst="homePlate">
              <a:avLst>
                <a:gd name="adj" fmla="val 0"/>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566738" lvl="1">
                <a:spcAft>
                  <a:spcPts val="600"/>
                </a:spcAft>
              </a:pPr>
              <a:r>
                <a:rPr lang="en-US" sz="1400" b="1" dirty="0">
                  <a:solidFill>
                    <a:schemeClr val="tx1"/>
                  </a:solidFill>
                </a:rPr>
                <a:t>Capable participants</a:t>
              </a:r>
            </a:p>
          </p:txBody>
        </p:sp>
        <p:sp>
          <p:nvSpPr>
            <p:cNvPr id="10" name="Pentagon 9"/>
            <p:cNvSpPr/>
            <p:nvPr/>
          </p:nvSpPr>
          <p:spPr>
            <a:xfrm>
              <a:off x="304800" y="1976670"/>
              <a:ext cx="609600" cy="1107996"/>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7200" b="1" dirty="0">
                  <a:solidFill>
                    <a:srgbClr val="00B050"/>
                  </a:solidFill>
                  <a:sym typeface="Wingdings" panose="05000000000000000000" pitchFamily="2" charset="2"/>
                </a:rPr>
                <a:t></a:t>
              </a:r>
              <a:endParaRPr lang="en-US" sz="7200" b="1" dirty="0">
                <a:solidFill>
                  <a:srgbClr val="00B050"/>
                </a:solidFill>
              </a:endParaRPr>
            </a:p>
          </p:txBody>
        </p:sp>
      </p:grpSp>
      <p:grpSp>
        <p:nvGrpSpPr>
          <p:cNvPr id="31" name="Group 30"/>
          <p:cNvGrpSpPr/>
          <p:nvPr/>
        </p:nvGrpSpPr>
        <p:grpSpPr>
          <a:xfrm>
            <a:off x="304800" y="3135611"/>
            <a:ext cx="8495819" cy="1107996"/>
            <a:chOff x="304800" y="2314493"/>
            <a:chExt cx="8495819" cy="1107996"/>
          </a:xfrm>
        </p:grpSpPr>
        <p:grpSp>
          <p:nvGrpSpPr>
            <p:cNvPr id="30" name="Group 29"/>
            <p:cNvGrpSpPr/>
            <p:nvPr/>
          </p:nvGrpSpPr>
          <p:grpSpPr>
            <a:xfrm>
              <a:off x="304800" y="2585027"/>
              <a:ext cx="8495819" cy="566928"/>
              <a:chOff x="304800" y="2575272"/>
              <a:chExt cx="8495819" cy="566928"/>
            </a:xfrm>
          </p:grpSpPr>
          <p:sp>
            <p:nvSpPr>
              <p:cNvPr id="11" name="Pentagon 10"/>
              <p:cNvSpPr/>
              <p:nvPr/>
            </p:nvSpPr>
            <p:spPr>
              <a:xfrm>
                <a:off x="3171463" y="2575272"/>
                <a:ext cx="5629156" cy="523220"/>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600"/>
                  </a:spcAft>
                </a:pPr>
                <a:r>
                  <a:rPr lang="en-US" sz="1400" dirty="0">
                    <a:solidFill>
                      <a:schemeClr val="tx1"/>
                    </a:solidFill>
                  </a:rPr>
                  <a:t>Does not involve any personal, sensitive or incriminating topics or questions which could place participants at risk</a:t>
                </a:r>
              </a:p>
            </p:txBody>
          </p:sp>
          <p:sp>
            <p:nvSpPr>
              <p:cNvPr id="12" name="Pentagon 11"/>
              <p:cNvSpPr/>
              <p:nvPr/>
            </p:nvSpPr>
            <p:spPr>
              <a:xfrm>
                <a:off x="304800" y="2575272"/>
                <a:ext cx="2716192" cy="566928"/>
              </a:xfrm>
              <a:prstGeom prst="homePlate">
                <a:avLst>
                  <a:gd name="adj" fmla="val 0"/>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566738" lvl="1">
                  <a:spcAft>
                    <a:spcPts val="600"/>
                  </a:spcAft>
                </a:pPr>
                <a:r>
                  <a:rPr lang="en-US" sz="1400" b="1" dirty="0">
                    <a:solidFill>
                      <a:schemeClr val="tx1"/>
                    </a:solidFill>
                  </a:rPr>
                  <a:t>Questionable questions</a:t>
                </a:r>
              </a:p>
            </p:txBody>
          </p:sp>
        </p:grpSp>
        <p:sp>
          <p:nvSpPr>
            <p:cNvPr id="13" name="Pentagon 12"/>
            <p:cNvSpPr/>
            <p:nvPr/>
          </p:nvSpPr>
          <p:spPr>
            <a:xfrm>
              <a:off x="304800" y="2314493"/>
              <a:ext cx="609600" cy="1107996"/>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7200" b="1" dirty="0">
                  <a:solidFill>
                    <a:srgbClr val="FF0000"/>
                  </a:solidFill>
                  <a:sym typeface="Wingdings" panose="05000000000000000000" pitchFamily="2" charset="2"/>
                </a:rPr>
                <a:t></a:t>
              </a:r>
              <a:endParaRPr lang="en-US" sz="7200" b="1" dirty="0">
                <a:solidFill>
                  <a:srgbClr val="FF0000"/>
                </a:solidFill>
              </a:endParaRPr>
            </a:p>
          </p:txBody>
        </p:sp>
      </p:grpSp>
      <p:grpSp>
        <p:nvGrpSpPr>
          <p:cNvPr id="33" name="Group 32"/>
          <p:cNvGrpSpPr/>
          <p:nvPr/>
        </p:nvGrpSpPr>
        <p:grpSpPr>
          <a:xfrm>
            <a:off x="304800" y="3831440"/>
            <a:ext cx="8495819" cy="1107996"/>
            <a:chOff x="304800" y="3168907"/>
            <a:chExt cx="8495819" cy="1107996"/>
          </a:xfrm>
        </p:grpSpPr>
        <p:grpSp>
          <p:nvGrpSpPr>
            <p:cNvPr id="32" name="Group 31"/>
            <p:cNvGrpSpPr/>
            <p:nvPr/>
          </p:nvGrpSpPr>
          <p:grpSpPr>
            <a:xfrm>
              <a:off x="304800" y="3439441"/>
              <a:ext cx="8495819" cy="566928"/>
              <a:chOff x="304800" y="3307407"/>
              <a:chExt cx="8495819" cy="566928"/>
            </a:xfrm>
          </p:grpSpPr>
          <p:sp>
            <p:nvSpPr>
              <p:cNvPr id="14" name="Pentagon 13"/>
              <p:cNvSpPr/>
              <p:nvPr/>
            </p:nvSpPr>
            <p:spPr>
              <a:xfrm>
                <a:off x="3171463" y="3307407"/>
                <a:ext cx="5629156" cy="523220"/>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600"/>
                  </a:spcAft>
                </a:pPr>
                <a:r>
                  <a:rPr lang="en-US" sz="1400" dirty="0">
                    <a:solidFill>
                      <a:schemeClr val="tx1"/>
                    </a:solidFill>
                  </a:rPr>
                  <a:t>Does not manipulate </a:t>
                </a:r>
                <a:r>
                  <a:rPr lang="en-CA" sz="1400" dirty="0">
                    <a:solidFill>
                      <a:schemeClr val="tx1"/>
                    </a:solidFill>
                  </a:rPr>
                  <a:t>behaviour</a:t>
                </a:r>
                <a:r>
                  <a:rPr lang="en-US" sz="1400" dirty="0">
                    <a:solidFill>
                      <a:schemeClr val="tx1"/>
                    </a:solidFill>
                  </a:rPr>
                  <a:t> of participants beyond the range of “normal” classroom activity or daily life</a:t>
                </a:r>
              </a:p>
            </p:txBody>
          </p:sp>
          <p:sp>
            <p:nvSpPr>
              <p:cNvPr id="15" name="Pentagon 14"/>
              <p:cNvSpPr/>
              <p:nvPr/>
            </p:nvSpPr>
            <p:spPr>
              <a:xfrm>
                <a:off x="304800" y="3307407"/>
                <a:ext cx="2716192" cy="566928"/>
              </a:xfrm>
              <a:prstGeom prst="homePlate">
                <a:avLst>
                  <a:gd name="adj" fmla="val 0"/>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566738" lvl="1">
                  <a:spcAft>
                    <a:spcPts val="600"/>
                  </a:spcAft>
                </a:pPr>
                <a:r>
                  <a:rPr lang="en-US" sz="1400" b="1" dirty="0">
                    <a:solidFill>
                      <a:schemeClr val="tx1"/>
                    </a:solidFill>
                  </a:rPr>
                  <a:t>Manipulation of </a:t>
                </a:r>
                <a:r>
                  <a:rPr lang="en-CA" sz="1400" b="1" dirty="0">
                    <a:solidFill>
                      <a:schemeClr val="tx1"/>
                    </a:solidFill>
                  </a:rPr>
                  <a:t>behaviour</a:t>
                </a:r>
                <a:r>
                  <a:rPr lang="en-US" sz="1400" b="1" dirty="0">
                    <a:solidFill>
                      <a:schemeClr val="tx1"/>
                    </a:solidFill>
                  </a:rPr>
                  <a:t> beyond the norm</a:t>
                </a:r>
              </a:p>
            </p:txBody>
          </p:sp>
        </p:grpSp>
        <p:sp>
          <p:nvSpPr>
            <p:cNvPr id="16" name="Pentagon 15"/>
            <p:cNvSpPr/>
            <p:nvPr/>
          </p:nvSpPr>
          <p:spPr>
            <a:xfrm>
              <a:off x="304800" y="3168907"/>
              <a:ext cx="609600" cy="1107996"/>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7200" b="1" dirty="0">
                  <a:solidFill>
                    <a:srgbClr val="FF0000"/>
                  </a:solidFill>
                  <a:sym typeface="Wingdings" panose="05000000000000000000" pitchFamily="2" charset="2"/>
                </a:rPr>
                <a:t></a:t>
              </a:r>
              <a:endParaRPr lang="en-US" sz="7200" b="1" dirty="0">
                <a:solidFill>
                  <a:srgbClr val="FF0000"/>
                </a:solidFill>
              </a:endParaRPr>
            </a:p>
          </p:txBody>
        </p:sp>
      </p:grpSp>
      <p:grpSp>
        <p:nvGrpSpPr>
          <p:cNvPr id="35" name="Group 34"/>
          <p:cNvGrpSpPr/>
          <p:nvPr/>
        </p:nvGrpSpPr>
        <p:grpSpPr>
          <a:xfrm>
            <a:off x="304800" y="4527269"/>
            <a:ext cx="8495819" cy="1107996"/>
            <a:chOff x="304800" y="4115101"/>
            <a:chExt cx="8495819" cy="1107996"/>
          </a:xfrm>
        </p:grpSpPr>
        <p:grpSp>
          <p:nvGrpSpPr>
            <p:cNvPr id="34" name="Group 33"/>
            <p:cNvGrpSpPr/>
            <p:nvPr/>
          </p:nvGrpSpPr>
          <p:grpSpPr>
            <a:xfrm>
              <a:off x="304800" y="4385635"/>
              <a:ext cx="8495819" cy="566928"/>
              <a:chOff x="304800" y="4253601"/>
              <a:chExt cx="8495819" cy="566928"/>
            </a:xfrm>
          </p:grpSpPr>
          <p:sp>
            <p:nvSpPr>
              <p:cNvPr id="20" name="Pentagon 19"/>
              <p:cNvSpPr/>
              <p:nvPr/>
            </p:nvSpPr>
            <p:spPr>
              <a:xfrm>
                <a:off x="3171463" y="4253601"/>
                <a:ext cx="5629156" cy="307777"/>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400" dirty="0">
                    <a:solidFill>
                      <a:schemeClr val="tx1"/>
                    </a:solidFill>
                  </a:rPr>
                  <a:t>Does not involve physically invasive contact with the research participants</a:t>
                </a:r>
              </a:p>
            </p:txBody>
          </p:sp>
          <p:sp>
            <p:nvSpPr>
              <p:cNvPr id="21" name="Pentagon 20"/>
              <p:cNvSpPr/>
              <p:nvPr/>
            </p:nvSpPr>
            <p:spPr>
              <a:xfrm>
                <a:off x="304800" y="4253601"/>
                <a:ext cx="2716192" cy="566928"/>
              </a:xfrm>
              <a:prstGeom prst="homePlate">
                <a:avLst>
                  <a:gd name="adj" fmla="val 0"/>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566738" lvl="1">
                  <a:spcAft>
                    <a:spcPts val="600"/>
                  </a:spcAft>
                </a:pPr>
                <a:r>
                  <a:rPr lang="en-US" sz="1400" b="1" dirty="0">
                    <a:solidFill>
                      <a:schemeClr val="tx1"/>
                    </a:solidFill>
                  </a:rPr>
                  <a:t>Physically invasive contact</a:t>
                </a:r>
              </a:p>
            </p:txBody>
          </p:sp>
        </p:grpSp>
        <p:sp>
          <p:nvSpPr>
            <p:cNvPr id="22" name="Pentagon 21"/>
            <p:cNvSpPr/>
            <p:nvPr/>
          </p:nvSpPr>
          <p:spPr>
            <a:xfrm>
              <a:off x="304800" y="4115101"/>
              <a:ext cx="609600" cy="1107996"/>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7200" b="1" dirty="0">
                  <a:solidFill>
                    <a:srgbClr val="FF0000"/>
                  </a:solidFill>
                  <a:sym typeface="Wingdings" panose="05000000000000000000" pitchFamily="2" charset="2"/>
                </a:rPr>
                <a:t></a:t>
              </a:r>
              <a:endParaRPr lang="en-US" sz="7200" b="1" dirty="0">
                <a:solidFill>
                  <a:srgbClr val="FF0000"/>
                </a:solidFill>
              </a:endParaRPr>
            </a:p>
          </p:txBody>
        </p:sp>
      </p:grpSp>
      <p:grpSp>
        <p:nvGrpSpPr>
          <p:cNvPr id="37" name="Group 36"/>
          <p:cNvGrpSpPr/>
          <p:nvPr/>
        </p:nvGrpSpPr>
        <p:grpSpPr>
          <a:xfrm>
            <a:off x="304800" y="5223097"/>
            <a:ext cx="8495819" cy="1107996"/>
            <a:chOff x="304800" y="5133674"/>
            <a:chExt cx="8495819" cy="1107996"/>
          </a:xfrm>
        </p:grpSpPr>
        <p:grpSp>
          <p:nvGrpSpPr>
            <p:cNvPr id="36" name="Group 35"/>
            <p:cNvGrpSpPr/>
            <p:nvPr/>
          </p:nvGrpSpPr>
          <p:grpSpPr>
            <a:xfrm>
              <a:off x="304800" y="5404208"/>
              <a:ext cx="8495819" cy="566928"/>
              <a:chOff x="304800" y="5272174"/>
              <a:chExt cx="8495819" cy="566928"/>
            </a:xfrm>
          </p:grpSpPr>
          <p:sp>
            <p:nvSpPr>
              <p:cNvPr id="27" name="Pentagon 26"/>
              <p:cNvSpPr/>
              <p:nvPr/>
            </p:nvSpPr>
            <p:spPr>
              <a:xfrm>
                <a:off x="3171463" y="5272174"/>
                <a:ext cx="5629156" cy="307777"/>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400" dirty="0">
                    <a:solidFill>
                      <a:schemeClr val="tx1"/>
                    </a:solidFill>
                  </a:rPr>
                  <a:t>Does not involve deception of participants</a:t>
                </a:r>
              </a:p>
            </p:txBody>
          </p:sp>
          <p:sp>
            <p:nvSpPr>
              <p:cNvPr id="28" name="Pentagon 27"/>
              <p:cNvSpPr/>
              <p:nvPr/>
            </p:nvSpPr>
            <p:spPr>
              <a:xfrm>
                <a:off x="304800" y="5272174"/>
                <a:ext cx="2716192" cy="566928"/>
              </a:xfrm>
              <a:prstGeom prst="homePlate">
                <a:avLst>
                  <a:gd name="adj" fmla="val 0"/>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566738" lvl="1">
                  <a:spcAft>
                    <a:spcPts val="600"/>
                  </a:spcAft>
                </a:pPr>
                <a:r>
                  <a:rPr lang="en-US" sz="1400" b="1" dirty="0">
                    <a:solidFill>
                      <a:schemeClr val="tx1"/>
                    </a:solidFill>
                  </a:rPr>
                  <a:t>Deception</a:t>
                </a:r>
              </a:p>
            </p:txBody>
          </p:sp>
        </p:grpSp>
        <p:sp>
          <p:nvSpPr>
            <p:cNvPr id="29" name="Pentagon 28"/>
            <p:cNvSpPr/>
            <p:nvPr/>
          </p:nvSpPr>
          <p:spPr>
            <a:xfrm>
              <a:off x="304800" y="5133674"/>
              <a:ext cx="609600" cy="1107996"/>
            </a:xfrm>
            <a:prstGeom prst="homePlate">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7200" b="1" dirty="0">
                  <a:solidFill>
                    <a:srgbClr val="FF0000"/>
                  </a:solidFill>
                  <a:sym typeface="Wingdings" panose="05000000000000000000" pitchFamily="2" charset="2"/>
                </a:rPr>
                <a:t></a:t>
              </a:r>
              <a:endParaRPr lang="en-US" sz="7200" b="1" dirty="0">
                <a:solidFill>
                  <a:srgbClr val="FF0000"/>
                </a:solidFill>
              </a:endParaRPr>
            </a:p>
          </p:txBody>
        </p:sp>
      </p:grpSp>
      <p:sp>
        <p:nvSpPr>
          <p:cNvPr id="40" name="Rectangle 39"/>
          <p:cNvSpPr/>
          <p:nvPr/>
        </p:nvSpPr>
        <p:spPr>
          <a:xfrm>
            <a:off x="397397" y="1164968"/>
            <a:ext cx="8495819" cy="923330"/>
          </a:xfrm>
          <a:prstGeom prst="rect">
            <a:avLst/>
          </a:prstGeom>
        </p:spPr>
        <p:txBody>
          <a:bodyPr wrap="square">
            <a:spAutoFit/>
          </a:bodyPr>
          <a:lstStyle/>
          <a:p>
            <a:pPr algn="ctr"/>
            <a:r>
              <a:rPr lang="en-US" sz="1600" b="1" dirty="0"/>
              <a:t>Research in which the </a:t>
            </a:r>
            <a:r>
              <a:rPr lang="en-US" b="1" dirty="0">
                <a:solidFill>
                  <a:schemeClr val="accent2"/>
                </a:solidFill>
              </a:rPr>
              <a:t>probability and magnitude </a:t>
            </a:r>
            <a:r>
              <a:rPr lang="en-US" sz="1600" b="1" dirty="0"/>
              <a:t>of </a:t>
            </a:r>
            <a:r>
              <a:rPr lang="en-US" b="1" dirty="0">
                <a:solidFill>
                  <a:schemeClr val="accent2"/>
                </a:solidFill>
              </a:rPr>
              <a:t>possible harms </a:t>
            </a:r>
            <a:r>
              <a:rPr lang="en-US" sz="1600" b="1" dirty="0"/>
              <a:t>implied by participation in the research are </a:t>
            </a:r>
            <a:r>
              <a:rPr lang="en-US" b="1" dirty="0">
                <a:solidFill>
                  <a:schemeClr val="accent1"/>
                </a:solidFill>
              </a:rPr>
              <a:t>no greater than those encountered by participants </a:t>
            </a:r>
            <a:r>
              <a:rPr lang="en-US" sz="1600" b="1" dirty="0"/>
              <a:t>in those aspects of their </a:t>
            </a:r>
            <a:r>
              <a:rPr lang="en-US" b="1" dirty="0">
                <a:solidFill>
                  <a:schemeClr val="accent1"/>
                </a:solidFill>
              </a:rPr>
              <a:t>everyday life </a:t>
            </a:r>
            <a:r>
              <a:rPr lang="en-US" sz="1600" b="1" dirty="0"/>
              <a:t>that relate to the research</a:t>
            </a:r>
          </a:p>
        </p:txBody>
      </p:sp>
      <p:cxnSp>
        <p:nvCxnSpPr>
          <p:cNvPr id="42" name="Straight Connector 41"/>
          <p:cNvCxnSpPr/>
          <p:nvPr/>
        </p:nvCxnSpPr>
        <p:spPr>
          <a:xfrm>
            <a:off x="3171463" y="2439782"/>
            <a:ext cx="5629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71463" y="6060559"/>
            <a:ext cx="5629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71463" y="5441179"/>
            <a:ext cx="56291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71463" y="4727853"/>
            <a:ext cx="56291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71463" y="4013179"/>
            <a:ext cx="56291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71463" y="3267275"/>
            <a:ext cx="56291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78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endParaRPr lang="en-CA" sz="4000" dirty="0"/>
          </a:p>
          <a:p>
            <a:pPr algn="ctr">
              <a:spcBef>
                <a:spcPts val="0"/>
              </a:spcBef>
            </a:pPr>
            <a:r>
              <a:rPr lang="en-US" sz="4000" dirty="0"/>
              <a:t>The Research Ethics Approval Process: From Start to Finish</a:t>
            </a:r>
          </a:p>
        </p:txBody>
      </p:sp>
      <p:sp>
        <p:nvSpPr>
          <p:cNvPr id="3" name="Oval 2"/>
          <p:cNvSpPr>
            <a:spLocks/>
          </p:cNvSpPr>
          <p:nvPr/>
        </p:nvSpPr>
        <p:spPr>
          <a:xfrm>
            <a:off x="4208590" y="1713487"/>
            <a:ext cx="768096" cy="768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b="1" dirty="0">
                <a:solidFill>
                  <a:schemeClr val="tx1"/>
                </a:solidFill>
              </a:rPr>
              <a:t>3</a:t>
            </a:r>
          </a:p>
        </p:txBody>
      </p:sp>
    </p:spTree>
    <p:extLst>
      <p:ext uri="{BB962C8B-B14F-4D97-AF65-F5344CB8AC3E}">
        <p14:creationId xmlns:p14="http://schemas.microsoft.com/office/powerpoint/2010/main" val="245492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5132"/>
            <a:ext cx="8543630" cy="1006275"/>
          </a:xfrm>
        </p:spPr>
        <p:txBody>
          <a:bodyPr/>
          <a:lstStyle/>
          <a:p>
            <a:r>
              <a:rPr lang="en-US" dirty="0"/>
              <a:t>Ethics approval process takes time…make sure you plan appropriately!</a:t>
            </a:r>
          </a:p>
        </p:txBody>
      </p:sp>
      <p:sp>
        <p:nvSpPr>
          <p:cNvPr id="56" name="Rectangle 55"/>
          <p:cNvSpPr/>
          <p:nvPr/>
        </p:nvSpPr>
        <p:spPr>
          <a:xfrm>
            <a:off x="7877520" y="1130519"/>
            <a:ext cx="1249937" cy="523220"/>
          </a:xfrm>
          <a:prstGeom prst="rect">
            <a:avLst/>
          </a:prstGeom>
        </p:spPr>
        <p:txBody>
          <a:bodyPr wrap="square">
            <a:spAutoFit/>
          </a:bodyPr>
          <a:lstStyle/>
          <a:p>
            <a:pPr algn="ctr"/>
            <a:r>
              <a:rPr lang="en-US" sz="1400" b="1" dirty="0">
                <a:solidFill>
                  <a:schemeClr val="accent1"/>
                </a:solidFill>
              </a:rPr>
              <a:t>Allow for a minimum of…</a:t>
            </a:r>
          </a:p>
        </p:txBody>
      </p:sp>
      <p:grpSp>
        <p:nvGrpSpPr>
          <p:cNvPr id="12" name="Group 11">
            <a:extLst>
              <a:ext uri="{FF2B5EF4-FFF2-40B4-BE49-F238E27FC236}">
                <a16:creationId xmlns:a16="http://schemas.microsoft.com/office/drawing/2014/main" id="{835F51BB-6091-41E6-8D4A-81BC001CB42C}"/>
              </a:ext>
            </a:extLst>
          </p:cNvPr>
          <p:cNvGrpSpPr/>
          <p:nvPr/>
        </p:nvGrpSpPr>
        <p:grpSpPr>
          <a:xfrm>
            <a:off x="228747" y="2605984"/>
            <a:ext cx="8838857" cy="1005858"/>
            <a:chOff x="228747" y="2605984"/>
            <a:chExt cx="8838857" cy="1005858"/>
          </a:xfrm>
        </p:grpSpPr>
        <p:sp>
          <p:nvSpPr>
            <p:cNvPr id="78" name="Pentagon 77"/>
            <p:cNvSpPr/>
            <p:nvPr/>
          </p:nvSpPr>
          <p:spPr>
            <a:xfrm>
              <a:off x="228747" y="2613417"/>
              <a:ext cx="1466057" cy="990993"/>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79" name="Oval 78"/>
            <p:cNvSpPr/>
            <p:nvPr/>
          </p:nvSpPr>
          <p:spPr>
            <a:xfrm>
              <a:off x="285453" y="2911575"/>
              <a:ext cx="280690" cy="276999"/>
            </a:xfrm>
            <a:prstGeom prst="ellipse">
              <a:avLst/>
            </a:prstGeom>
            <a:solidFill>
              <a:schemeClr val="bg1"/>
            </a:solidFill>
            <a:ln w="6350">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2</a:t>
              </a:r>
            </a:p>
          </p:txBody>
        </p:sp>
        <p:sp>
          <p:nvSpPr>
            <p:cNvPr id="38" name="Chevron 16"/>
            <p:cNvSpPr txBox="1"/>
            <p:nvPr/>
          </p:nvSpPr>
          <p:spPr>
            <a:xfrm>
              <a:off x="488812" y="2605984"/>
              <a:ext cx="677706" cy="10058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b="1" kern="1200" dirty="0"/>
                <a:t>Obtain ethics approval</a:t>
              </a:r>
            </a:p>
          </p:txBody>
        </p:sp>
        <p:grpSp>
          <p:nvGrpSpPr>
            <p:cNvPr id="6" name="Group 5">
              <a:extLst>
                <a:ext uri="{FF2B5EF4-FFF2-40B4-BE49-F238E27FC236}">
                  <a16:creationId xmlns:a16="http://schemas.microsoft.com/office/drawing/2014/main" id="{7E97FAA5-F718-4296-BCDE-487A0FCCD758}"/>
                </a:ext>
              </a:extLst>
            </p:cNvPr>
            <p:cNvGrpSpPr/>
            <p:nvPr/>
          </p:nvGrpSpPr>
          <p:grpSpPr>
            <a:xfrm>
              <a:off x="8069478" y="2911575"/>
              <a:ext cx="998126" cy="394677"/>
              <a:chOff x="8042416" y="3095208"/>
              <a:chExt cx="984999" cy="394677"/>
            </a:xfrm>
          </p:grpSpPr>
          <p:sp>
            <p:nvSpPr>
              <p:cNvPr id="63" name="Oval 62"/>
              <p:cNvSpPr/>
              <p:nvPr/>
            </p:nvSpPr>
            <p:spPr>
              <a:xfrm>
                <a:off x="8042416" y="3095208"/>
                <a:ext cx="920148" cy="3946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8" name="Rectangle 57"/>
              <p:cNvSpPr/>
              <p:nvPr/>
            </p:nvSpPr>
            <p:spPr>
              <a:xfrm>
                <a:off x="8053616" y="3138658"/>
                <a:ext cx="973799" cy="307777"/>
              </a:xfrm>
              <a:prstGeom prst="rect">
                <a:avLst/>
              </a:prstGeom>
            </p:spPr>
            <p:txBody>
              <a:bodyPr wrap="square">
                <a:spAutoFit/>
              </a:bodyPr>
              <a:lstStyle/>
              <a:p>
                <a:pPr algn="ctr"/>
                <a:r>
                  <a:rPr lang="en-US" sz="1400" b="1" dirty="0">
                    <a:solidFill>
                      <a:schemeClr val="bg1"/>
                    </a:solidFill>
                  </a:rPr>
                  <a:t>3-8 weeks</a:t>
                </a:r>
              </a:p>
            </p:txBody>
          </p:sp>
        </p:grpSp>
        <p:grpSp>
          <p:nvGrpSpPr>
            <p:cNvPr id="53" name="Group 52"/>
            <p:cNvGrpSpPr/>
            <p:nvPr/>
          </p:nvGrpSpPr>
          <p:grpSpPr>
            <a:xfrm>
              <a:off x="1342299" y="2691482"/>
              <a:ext cx="6786338" cy="834862"/>
              <a:chOff x="1574798" y="2833193"/>
              <a:chExt cx="6954840" cy="834862"/>
            </a:xfrm>
          </p:grpSpPr>
          <p:grpSp>
            <p:nvGrpSpPr>
              <p:cNvPr id="13" name="Group 12"/>
              <p:cNvGrpSpPr/>
              <p:nvPr/>
            </p:nvGrpSpPr>
            <p:grpSpPr>
              <a:xfrm>
                <a:off x="1574798" y="2833193"/>
                <a:ext cx="2649821" cy="834862"/>
                <a:chOff x="1340199" y="1300240"/>
                <a:chExt cx="2569226" cy="834862"/>
              </a:xfrm>
            </p:grpSpPr>
            <p:sp>
              <p:nvSpPr>
                <p:cNvPr id="35" name="Chevron 34"/>
                <p:cNvSpPr/>
                <p:nvPr/>
              </p:nvSpPr>
              <p:spPr>
                <a:xfrm>
                  <a:off x="1340199" y="1300240"/>
                  <a:ext cx="2569226"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Chevron 18"/>
                <p:cNvSpPr txBox="1"/>
                <p:nvPr/>
              </p:nvSpPr>
              <p:spPr>
                <a:xfrm>
                  <a:off x="1757630" y="1300240"/>
                  <a:ext cx="1734364"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Complete appropriate application form from GCREB website</a:t>
                  </a:r>
                </a:p>
              </p:txBody>
            </p:sp>
          </p:grpSp>
          <p:grpSp>
            <p:nvGrpSpPr>
              <p:cNvPr id="14" name="Group 13"/>
              <p:cNvGrpSpPr/>
              <p:nvPr/>
            </p:nvGrpSpPr>
            <p:grpSpPr>
              <a:xfrm>
                <a:off x="3923251" y="2833193"/>
                <a:ext cx="2649821" cy="834862"/>
                <a:chOff x="3617223" y="1300240"/>
                <a:chExt cx="2569226" cy="834862"/>
              </a:xfrm>
            </p:grpSpPr>
            <p:sp>
              <p:nvSpPr>
                <p:cNvPr id="33" name="Chevron 32"/>
                <p:cNvSpPr/>
                <p:nvPr/>
              </p:nvSpPr>
              <p:spPr>
                <a:xfrm>
                  <a:off x="3617223" y="1300240"/>
                  <a:ext cx="2569226"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Chevron 20"/>
                <p:cNvSpPr txBox="1"/>
                <p:nvPr/>
              </p:nvSpPr>
              <p:spPr>
                <a:xfrm>
                  <a:off x="4034654" y="1300240"/>
                  <a:ext cx="1848483"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Submit application(s) with all attachments to reb@georgiancollege.ca</a:t>
                  </a:r>
                  <a:r>
                    <a:rPr lang="en-US" sz="1400" kern="1200" baseline="30000" dirty="0"/>
                    <a:t>1</a:t>
                  </a:r>
                  <a:endParaRPr lang="en-US" sz="1400" kern="1200" dirty="0"/>
                </a:p>
              </p:txBody>
            </p:sp>
          </p:grpSp>
          <p:grpSp>
            <p:nvGrpSpPr>
              <p:cNvPr id="15" name="Group 14"/>
              <p:cNvGrpSpPr/>
              <p:nvPr/>
            </p:nvGrpSpPr>
            <p:grpSpPr>
              <a:xfrm>
                <a:off x="6271703" y="2833193"/>
                <a:ext cx="2257935" cy="834862"/>
                <a:chOff x="5894247" y="1300240"/>
                <a:chExt cx="2189259" cy="834862"/>
              </a:xfrm>
            </p:grpSpPr>
            <p:sp>
              <p:nvSpPr>
                <p:cNvPr id="31" name="Chevron 30"/>
                <p:cNvSpPr/>
                <p:nvPr/>
              </p:nvSpPr>
              <p:spPr>
                <a:xfrm>
                  <a:off x="5894247" y="1300240"/>
                  <a:ext cx="2189259"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Chevron 22"/>
                <p:cNvSpPr txBox="1"/>
                <p:nvPr/>
              </p:nvSpPr>
              <p:spPr>
                <a:xfrm>
                  <a:off x="6311678" y="1300240"/>
                  <a:ext cx="1354397"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Submit any requested revisions to GCREB</a:t>
                  </a:r>
                </a:p>
              </p:txBody>
            </p:sp>
          </p:grpSp>
        </p:grpSp>
      </p:grpSp>
      <p:grpSp>
        <p:nvGrpSpPr>
          <p:cNvPr id="20" name="Group 19">
            <a:extLst>
              <a:ext uri="{FF2B5EF4-FFF2-40B4-BE49-F238E27FC236}">
                <a16:creationId xmlns:a16="http://schemas.microsoft.com/office/drawing/2014/main" id="{0D9460E1-0700-4F4A-ADF3-566D35B8AE0B}"/>
              </a:ext>
            </a:extLst>
          </p:cNvPr>
          <p:cNvGrpSpPr/>
          <p:nvPr/>
        </p:nvGrpSpPr>
        <p:grpSpPr>
          <a:xfrm>
            <a:off x="228747" y="4199629"/>
            <a:ext cx="8733817" cy="1005858"/>
            <a:chOff x="228747" y="4124560"/>
            <a:chExt cx="8733817" cy="1005858"/>
          </a:xfrm>
        </p:grpSpPr>
        <p:sp>
          <p:nvSpPr>
            <p:cNvPr id="80" name="Pentagon 79"/>
            <p:cNvSpPr/>
            <p:nvPr/>
          </p:nvSpPr>
          <p:spPr>
            <a:xfrm>
              <a:off x="228747" y="4139425"/>
              <a:ext cx="1446777" cy="990993"/>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81" name="Oval 80"/>
            <p:cNvSpPr/>
            <p:nvPr/>
          </p:nvSpPr>
          <p:spPr>
            <a:xfrm>
              <a:off x="304800" y="4498600"/>
              <a:ext cx="276999" cy="276999"/>
            </a:xfrm>
            <a:prstGeom prst="ellipse">
              <a:avLst/>
            </a:prstGeom>
            <a:solidFill>
              <a:schemeClr val="bg1"/>
            </a:solidFill>
            <a:ln w="6350">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3</a:t>
              </a:r>
            </a:p>
          </p:txBody>
        </p:sp>
        <p:sp>
          <p:nvSpPr>
            <p:cNvPr id="30" name="Chevron 24"/>
            <p:cNvSpPr txBox="1"/>
            <p:nvPr/>
          </p:nvSpPr>
          <p:spPr>
            <a:xfrm>
              <a:off x="561445" y="4124560"/>
              <a:ext cx="668793" cy="10058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b="1" kern="1200" dirty="0"/>
                <a:t>Ongoing ethics review</a:t>
              </a:r>
            </a:p>
          </p:txBody>
        </p:sp>
        <p:grpSp>
          <p:nvGrpSpPr>
            <p:cNvPr id="16" name="Group 15">
              <a:extLst>
                <a:ext uri="{FF2B5EF4-FFF2-40B4-BE49-F238E27FC236}">
                  <a16:creationId xmlns:a16="http://schemas.microsoft.com/office/drawing/2014/main" id="{CA511A29-C30E-438E-9C52-9EB9FEBAB4F6}"/>
                </a:ext>
              </a:extLst>
            </p:cNvPr>
            <p:cNvGrpSpPr/>
            <p:nvPr/>
          </p:nvGrpSpPr>
          <p:grpSpPr>
            <a:xfrm>
              <a:off x="8042416" y="4439761"/>
              <a:ext cx="920148" cy="394677"/>
              <a:chOff x="8042416" y="4416814"/>
              <a:chExt cx="920148" cy="394677"/>
            </a:xfrm>
          </p:grpSpPr>
          <p:sp>
            <p:nvSpPr>
              <p:cNvPr id="66" name="Oval 65"/>
              <p:cNvSpPr/>
              <p:nvPr/>
            </p:nvSpPr>
            <p:spPr>
              <a:xfrm>
                <a:off x="8042416" y="4416814"/>
                <a:ext cx="920148" cy="3946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Rectangle 58"/>
              <p:cNvSpPr/>
              <p:nvPr/>
            </p:nvSpPr>
            <p:spPr>
              <a:xfrm>
                <a:off x="8113249" y="4460264"/>
                <a:ext cx="778483" cy="307777"/>
              </a:xfrm>
              <a:prstGeom prst="rect">
                <a:avLst/>
              </a:prstGeom>
            </p:spPr>
            <p:txBody>
              <a:bodyPr wrap="none">
                <a:spAutoFit/>
              </a:bodyPr>
              <a:lstStyle/>
              <a:p>
                <a:pPr algn="ctr"/>
                <a:r>
                  <a:rPr lang="en-US" sz="1400" b="1" dirty="0">
                    <a:solidFill>
                      <a:schemeClr val="bg1"/>
                    </a:solidFill>
                  </a:rPr>
                  <a:t>Ongoing</a:t>
                </a:r>
              </a:p>
            </p:txBody>
          </p:sp>
        </p:grpSp>
        <p:grpSp>
          <p:nvGrpSpPr>
            <p:cNvPr id="54" name="Group 53"/>
            <p:cNvGrpSpPr/>
            <p:nvPr/>
          </p:nvGrpSpPr>
          <p:grpSpPr>
            <a:xfrm>
              <a:off x="1343487" y="4219668"/>
              <a:ext cx="6710129" cy="834862"/>
              <a:chOff x="1574798" y="3979872"/>
              <a:chExt cx="6954840" cy="834862"/>
            </a:xfrm>
          </p:grpSpPr>
          <p:grpSp>
            <p:nvGrpSpPr>
              <p:cNvPr id="17" name="Group 16"/>
              <p:cNvGrpSpPr/>
              <p:nvPr/>
            </p:nvGrpSpPr>
            <p:grpSpPr>
              <a:xfrm>
                <a:off x="1574798" y="3979872"/>
                <a:ext cx="3132472" cy="834862"/>
                <a:chOff x="1340199" y="2446919"/>
                <a:chExt cx="2969109" cy="834862"/>
              </a:xfrm>
            </p:grpSpPr>
            <p:sp>
              <p:nvSpPr>
                <p:cNvPr id="27" name="Chevron 26"/>
                <p:cNvSpPr/>
                <p:nvPr/>
              </p:nvSpPr>
              <p:spPr>
                <a:xfrm>
                  <a:off x="1340199" y="2446919"/>
                  <a:ext cx="2969109"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Chevron 26"/>
                <p:cNvSpPr txBox="1"/>
                <p:nvPr/>
              </p:nvSpPr>
              <p:spPr>
                <a:xfrm>
                  <a:off x="1757630" y="2446919"/>
                  <a:ext cx="2329641"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Report any changes or adverse events to GCREB immediately</a:t>
                  </a:r>
                </a:p>
              </p:txBody>
            </p:sp>
          </p:grpSp>
          <p:grpSp>
            <p:nvGrpSpPr>
              <p:cNvPr id="18" name="Group 17"/>
              <p:cNvGrpSpPr/>
              <p:nvPr/>
            </p:nvGrpSpPr>
            <p:grpSpPr>
              <a:xfrm>
                <a:off x="4379080" y="3979872"/>
                <a:ext cx="4150558" cy="834862"/>
                <a:chOff x="3998233" y="2446919"/>
                <a:chExt cx="3934101" cy="834862"/>
              </a:xfrm>
            </p:grpSpPr>
            <p:sp>
              <p:nvSpPr>
                <p:cNvPr id="25" name="Chevron 24"/>
                <p:cNvSpPr/>
                <p:nvPr/>
              </p:nvSpPr>
              <p:spPr>
                <a:xfrm>
                  <a:off x="3998233" y="2446919"/>
                  <a:ext cx="3934101"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28"/>
                <p:cNvSpPr txBox="1"/>
                <p:nvPr/>
              </p:nvSpPr>
              <p:spPr>
                <a:xfrm>
                  <a:off x="4434539" y="2446919"/>
                  <a:ext cx="3080365"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If needed, submit a </a:t>
                  </a:r>
                  <a:r>
                    <a:rPr lang="en-US" sz="1400" b="1" i="1" kern="1200" dirty="0"/>
                    <a:t>Research Ethics Board Renewal</a:t>
                  </a:r>
                  <a:r>
                    <a:rPr lang="en-US" sz="1400" kern="1200" dirty="0"/>
                    <a:t> form one month before ethics approval expires</a:t>
                  </a:r>
                </a:p>
              </p:txBody>
            </p:sp>
          </p:grpSp>
        </p:grpSp>
      </p:grpSp>
      <p:grpSp>
        <p:nvGrpSpPr>
          <p:cNvPr id="19" name="Group 18">
            <a:extLst>
              <a:ext uri="{FF2B5EF4-FFF2-40B4-BE49-F238E27FC236}">
                <a16:creationId xmlns:a16="http://schemas.microsoft.com/office/drawing/2014/main" id="{ECA5D3BA-B68F-4B57-8956-7492AFF94711}"/>
              </a:ext>
            </a:extLst>
          </p:cNvPr>
          <p:cNvGrpSpPr/>
          <p:nvPr/>
        </p:nvGrpSpPr>
        <p:grpSpPr>
          <a:xfrm>
            <a:off x="228747" y="5191604"/>
            <a:ext cx="8838857" cy="1010050"/>
            <a:chOff x="228747" y="5191604"/>
            <a:chExt cx="8879232" cy="1010050"/>
          </a:xfrm>
        </p:grpSpPr>
        <p:sp>
          <p:nvSpPr>
            <p:cNvPr id="82" name="Pentagon 81"/>
            <p:cNvSpPr/>
            <p:nvPr/>
          </p:nvSpPr>
          <p:spPr>
            <a:xfrm>
              <a:off x="228747" y="5210661"/>
              <a:ext cx="1446777" cy="990993"/>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83" name="Oval 82"/>
            <p:cNvSpPr/>
            <p:nvPr/>
          </p:nvSpPr>
          <p:spPr>
            <a:xfrm>
              <a:off x="304800" y="5571404"/>
              <a:ext cx="276999" cy="276999"/>
            </a:xfrm>
            <a:prstGeom prst="ellipse">
              <a:avLst/>
            </a:prstGeom>
            <a:solidFill>
              <a:schemeClr val="bg1"/>
            </a:solidFill>
            <a:ln w="6350">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4</a:t>
              </a:r>
            </a:p>
          </p:txBody>
        </p:sp>
        <p:sp>
          <p:nvSpPr>
            <p:cNvPr id="24" name="Chevron 30"/>
            <p:cNvSpPr txBox="1"/>
            <p:nvPr/>
          </p:nvSpPr>
          <p:spPr>
            <a:xfrm>
              <a:off x="561445" y="5191604"/>
              <a:ext cx="668793" cy="10058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b="1" kern="1200" dirty="0"/>
                <a:t>Closing the file</a:t>
              </a:r>
            </a:p>
          </p:txBody>
        </p:sp>
        <p:grpSp>
          <p:nvGrpSpPr>
            <p:cNvPr id="86" name="Group 85"/>
            <p:cNvGrpSpPr/>
            <p:nvPr/>
          </p:nvGrpSpPr>
          <p:grpSpPr>
            <a:xfrm>
              <a:off x="7897001" y="5276080"/>
              <a:ext cx="1210978" cy="867646"/>
              <a:chOff x="8041530" y="5265447"/>
              <a:chExt cx="985887" cy="867646"/>
            </a:xfrm>
          </p:grpSpPr>
          <p:sp>
            <p:nvSpPr>
              <p:cNvPr id="69" name="Oval 68"/>
              <p:cNvSpPr/>
              <p:nvPr/>
            </p:nvSpPr>
            <p:spPr>
              <a:xfrm>
                <a:off x="8074399" y="5265447"/>
                <a:ext cx="920148" cy="867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0" name="Rectangle 59"/>
              <p:cNvSpPr/>
              <p:nvPr/>
            </p:nvSpPr>
            <p:spPr>
              <a:xfrm>
                <a:off x="8041530" y="5329938"/>
                <a:ext cx="985887" cy="738664"/>
              </a:xfrm>
              <a:prstGeom prst="rect">
                <a:avLst/>
              </a:prstGeom>
            </p:spPr>
            <p:txBody>
              <a:bodyPr wrap="square" anchor="ctr">
                <a:spAutoFit/>
              </a:bodyPr>
              <a:lstStyle/>
              <a:p>
                <a:pPr algn="ctr"/>
                <a:r>
                  <a:rPr lang="en-US" sz="1400" b="1" dirty="0">
                    <a:solidFill>
                      <a:schemeClr val="bg1"/>
                    </a:solidFill>
                  </a:rPr>
                  <a:t>Within 2 weeks of completion</a:t>
                </a:r>
              </a:p>
            </p:txBody>
          </p:sp>
        </p:grpSp>
        <p:grpSp>
          <p:nvGrpSpPr>
            <p:cNvPr id="55" name="Group 54"/>
            <p:cNvGrpSpPr/>
            <p:nvPr/>
          </p:nvGrpSpPr>
          <p:grpSpPr>
            <a:xfrm>
              <a:off x="1343493" y="5292472"/>
              <a:ext cx="6698923" cy="834862"/>
              <a:chOff x="1574804" y="5126550"/>
              <a:chExt cx="6954834" cy="834862"/>
            </a:xfrm>
          </p:grpSpPr>
          <p:sp>
            <p:nvSpPr>
              <p:cNvPr id="21" name="Chevron 20"/>
              <p:cNvSpPr/>
              <p:nvPr/>
            </p:nvSpPr>
            <p:spPr>
              <a:xfrm>
                <a:off x="1574804" y="5126550"/>
                <a:ext cx="6954834"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Chevron 32"/>
              <p:cNvSpPr txBox="1"/>
              <p:nvPr/>
            </p:nvSpPr>
            <p:spPr>
              <a:xfrm>
                <a:off x="2019446" y="5126550"/>
                <a:ext cx="5783794"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1" defTabSz="533400">
                  <a:spcBef>
                    <a:spcPct val="0"/>
                  </a:spcBef>
                </a:pPr>
                <a:r>
                  <a:rPr lang="en-US" sz="1400" kern="1200" dirty="0"/>
                  <a:t>Submit a </a:t>
                </a:r>
                <a:r>
                  <a:rPr lang="en-US" sz="1400" b="1" i="1" kern="1200" dirty="0"/>
                  <a:t>GCREB Final Report</a:t>
                </a:r>
                <a:r>
                  <a:rPr lang="en-US" sz="1400" kern="1200" dirty="0"/>
                  <a:t> form for each project.</a:t>
                </a:r>
              </a:p>
              <a:p>
                <a:pPr lvl="0" algn="ctr" defTabSz="533400">
                  <a:spcBef>
                    <a:spcPct val="0"/>
                  </a:spcBef>
                </a:pPr>
                <a:r>
                  <a:rPr lang="en-US" sz="1400" dirty="0"/>
                  <a:t>Instructors with course-based ethics authority must also submit a </a:t>
                </a:r>
              </a:p>
              <a:p>
                <a:pPr lvl="0" algn="ctr" defTabSz="533400">
                  <a:spcBef>
                    <a:spcPct val="0"/>
                  </a:spcBef>
                </a:pPr>
                <a:r>
                  <a:rPr lang="en-US" sz="1400" b="1" i="1" kern="1200" dirty="0"/>
                  <a:t>Summary of Course-based Research </a:t>
                </a:r>
                <a:r>
                  <a:rPr lang="en-US" sz="1400" kern="1200" dirty="0"/>
                  <a:t>form </a:t>
                </a:r>
                <a:r>
                  <a:rPr lang="en-US" sz="1400" b="1" kern="1200" dirty="0"/>
                  <a:t>Part B</a:t>
                </a:r>
                <a:r>
                  <a:rPr lang="en-US" sz="1400" b="1" dirty="0"/>
                  <a:t> </a:t>
                </a:r>
                <a:r>
                  <a:rPr lang="en-US" sz="1400" dirty="0"/>
                  <a:t>upon the projects’ completion or </a:t>
                </a:r>
                <a:r>
                  <a:rPr lang="en-US" sz="1400" b="1" dirty="0"/>
                  <a:t>within two weeks of final grade entry for the course.</a:t>
                </a:r>
                <a:endParaRPr lang="en-US" sz="1400" kern="1200" dirty="0"/>
              </a:p>
            </p:txBody>
          </p:sp>
        </p:grpSp>
      </p:grpSp>
      <p:grpSp>
        <p:nvGrpSpPr>
          <p:cNvPr id="29" name="Group 28">
            <a:extLst>
              <a:ext uri="{FF2B5EF4-FFF2-40B4-BE49-F238E27FC236}">
                <a16:creationId xmlns:a16="http://schemas.microsoft.com/office/drawing/2014/main" id="{6CC753AF-D318-469C-93C9-00F87A90B2EE}"/>
              </a:ext>
            </a:extLst>
          </p:cNvPr>
          <p:cNvGrpSpPr/>
          <p:nvPr/>
        </p:nvGrpSpPr>
        <p:grpSpPr>
          <a:xfrm>
            <a:off x="228747" y="1614009"/>
            <a:ext cx="8733817" cy="1005858"/>
            <a:chOff x="228747" y="1730303"/>
            <a:chExt cx="8733817" cy="1005858"/>
          </a:xfrm>
        </p:grpSpPr>
        <p:sp>
          <p:nvSpPr>
            <p:cNvPr id="76" name="Pentagon 75"/>
            <p:cNvSpPr/>
            <p:nvPr/>
          </p:nvSpPr>
          <p:spPr>
            <a:xfrm>
              <a:off x="228747" y="1737736"/>
              <a:ext cx="1446777" cy="990993"/>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50" name="Chevron 4"/>
            <p:cNvSpPr txBox="1"/>
            <p:nvPr/>
          </p:nvSpPr>
          <p:spPr>
            <a:xfrm>
              <a:off x="561445" y="1730303"/>
              <a:ext cx="668793" cy="10058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7620" rIns="0" bIns="7620" numCol="1" spcCol="1270" anchor="ctr" anchorCtr="0">
              <a:noAutofit/>
            </a:bodyPr>
            <a:lstStyle/>
            <a:p>
              <a:pPr lvl="0" algn="ctr" defTabSz="533400" eaLnBrk="1" latinLnBrk="0">
                <a:lnSpc>
                  <a:spcPct val="90000"/>
                </a:lnSpc>
                <a:spcBef>
                  <a:spcPct val="0"/>
                </a:spcBef>
                <a:spcAft>
                  <a:spcPct val="35000"/>
                </a:spcAft>
              </a:pPr>
              <a:r>
                <a:rPr lang="en-US" sz="1400" b="1" kern="1200" dirty="0"/>
                <a:t>Prepare</a:t>
              </a:r>
            </a:p>
          </p:txBody>
        </p:sp>
        <p:grpSp>
          <p:nvGrpSpPr>
            <p:cNvPr id="5" name="Group 4">
              <a:extLst>
                <a:ext uri="{FF2B5EF4-FFF2-40B4-BE49-F238E27FC236}">
                  <a16:creationId xmlns:a16="http://schemas.microsoft.com/office/drawing/2014/main" id="{4AF53506-ECE3-4A48-ABB3-12482342152C}"/>
                </a:ext>
              </a:extLst>
            </p:cNvPr>
            <p:cNvGrpSpPr/>
            <p:nvPr/>
          </p:nvGrpSpPr>
          <p:grpSpPr>
            <a:xfrm>
              <a:off x="8042416" y="2035894"/>
              <a:ext cx="920148" cy="394677"/>
              <a:chOff x="8042416" y="2034871"/>
              <a:chExt cx="920148" cy="394677"/>
            </a:xfrm>
          </p:grpSpPr>
          <p:sp>
            <p:nvSpPr>
              <p:cNvPr id="61" name="Oval 60"/>
              <p:cNvSpPr/>
              <p:nvPr/>
            </p:nvSpPr>
            <p:spPr>
              <a:xfrm>
                <a:off x="8042416" y="2034871"/>
                <a:ext cx="920148" cy="3946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Rectangle 56"/>
              <p:cNvSpPr/>
              <p:nvPr/>
            </p:nvSpPr>
            <p:spPr>
              <a:xfrm>
                <a:off x="8053617" y="2078321"/>
                <a:ext cx="897746" cy="307777"/>
              </a:xfrm>
              <a:prstGeom prst="rect">
                <a:avLst/>
              </a:prstGeom>
            </p:spPr>
            <p:txBody>
              <a:bodyPr wrap="none">
                <a:spAutoFit/>
              </a:bodyPr>
              <a:lstStyle/>
              <a:p>
                <a:pPr algn="ctr"/>
                <a:r>
                  <a:rPr lang="en-US" sz="1400" b="1" dirty="0">
                    <a:solidFill>
                      <a:schemeClr val="bg1"/>
                    </a:solidFill>
                  </a:rPr>
                  <a:t>2-3 weeks</a:t>
                </a:r>
              </a:p>
            </p:txBody>
          </p:sp>
        </p:grpSp>
        <p:grpSp>
          <p:nvGrpSpPr>
            <p:cNvPr id="85" name="Group 84"/>
            <p:cNvGrpSpPr/>
            <p:nvPr/>
          </p:nvGrpSpPr>
          <p:grpSpPr>
            <a:xfrm>
              <a:off x="1343487" y="1815801"/>
              <a:ext cx="6710129" cy="834862"/>
              <a:chOff x="1343487" y="1825411"/>
              <a:chExt cx="6798769" cy="834862"/>
            </a:xfrm>
          </p:grpSpPr>
          <p:grpSp>
            <p:nvGrpSpPr>
              <p:cNvPr id="7" name="Group 6"/>
              <p:cNvGrpSpPr/>
              <p:nvPr/>
            </p:nvGrpSpPr>
            <p:grpSpPr>
              <a:xfrm>
                <a:off x="1343487" y="1825411"/>
                <a:ext cx="1433062" cy="834862"/>
                <a:chOff x="1340199" y="153562"/>
                <a:chExt cx="1384306" cy="834862"/>
              </a:xfrm>
            </p:grpSpPr>
            <p:sp>
              <p:nvSpPr>
                <p:cNvPr id="47" name="Chevron 46"/>
                <p:cNvSpPr/>
                <p:nvPr/>
              </p:nvSpPr>
              <p:spPr>
                <a:xfrm>
                  <a:off x="1340199" y="153562"/>
                  <a:ext cx="1384306"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Chevron 6"/>
                <p:cNvSpPr txBox="1"/>
                <p:nvPr/>
              </p:nvSpPr>
              <p:spPr>
                <a:xfrm>
                  <a:off x="1757629" y="153562"/>
                  <a:ext cx="652144"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Plan your research</a:t>
                  </a:r>
                </a:p>
              </p:txBody>
            </p:sp>
          </p:grpSp>
          <p:grpSp>
            <p:nvGrpSpPr>
              <p:cNvPr id="8" name="Group 7"/>
              <p:cNvGrpSpPr/>
              <p:nvPr/>
            </p:nvGrpSpPr>
            <p:grpSpPr>
              <a:xfrm>
                <a:off x="2450734" y="1825411"/>
                <a:ext cx="1609164" cy="834862"/>
                <a:chOff x="2432303" y="153562"/>
                <a:chExt cx="1672083" cy="834862"/>
              </a:xfrm>
            </p:grpSpPr>
            <p:sp>
              <p:nvSpPr>
                <p:cNvPr id="45" name="Chevron 44"/>
                <p:cNvSpPr/>
                <p:nvPr/>
              </p:nvSpPr>
              <p:spPr>
                <a:xfrm>
                  <a:off x="2432303" y="153562"/>
                  <a:ext cx="1672083"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Chevron 8"/>
                <p:cNvSpPr txBox="1"/>
                <p:nvPr/>
              </p:nvSpPr>
              <p:spPr>
                <a:xfrm>
                  <a:off x="2770857" y="153562"/>
                  <a:ext cx="1197724"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eaLnBrk="1" latinLnBrk="0">
                    <a:lnSpc>
                      <a:spcPct val="90000"/>
                    </a:lnSpc>
                    <a:spcBef>
                      <a:spcPct val="0"/>
                    </a:spcBef>
                    <a:spcAft>
                      <a:spcPct val="35000"/>
                    </a:spcAft>
                  </a:pPr>
                  <a:r>
                    <a:rPr lang="en-US" sz="1400" kern="1200" dirty="0"/>
                    <a:t>Complete the TCPS2 CORE certification</a:t>
                  </a:r>
                </a:p>
              </p:txBody>
            </p:sp>
          </p:grpSp>
          <p:grpSp>
            <p:nvGrpSpPr>
              <p:cNvPr id="9" name="Group 8"/>
              <p:cNvGrpSpPr/>
              <p:nvPr/>
            </p:nvGrpSpPr>
            <p:grpSpPr>
              <a:xfrm>
                <a:off x="3734082" y="1825411"/>
                <a:ext cx="1502305" cy="834862"/>
                <a:chOff x="3812184" y="153562"/>
                <a:chExt cx="1492358" cy="834862"/>
              </a:xfrm>
            </p:grpSpPr>
            <p:sp>
              <p:nvSpPr>
                <p:cNvPr id="43" name="Chevron 42"/>
                <p:cNvSpPr/>
                <p:nvPr/>
              </p:nvSpPr>
              <p:spPr>
                <a:xfrm>
                  <a:off x="3812184" y="153562"/>
                  <a:ext cx="1492358"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Chevron 10"/>
                <p:cNvSpPr txBox="1"/>
                <p:nvPr/>
              </p:nvSpPr>
              <p:spPr>
                <a:xfrm>
                  <a:off x="4229614" y="153562"/>
                  <a:ext cx="751270"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Read applicable policies</a:t>
                  </a:r>
                </a:p>
              </p:txBody>
            </p:sp>
          </p:grpSp>
          <p:grpSp>
            <p:nvGrpSpPr>
              <p:cNvPr id="10" name="Group 9"/>
              <p:cNvGrpSpPr/>
              <p:nvPr/>
            </p:nvGrpSpPr>
            <p:grpSpPr>
              <a:xfrm>
                <a:off x="4910572" y="1825411"/>
                <a:ext cx="1709742" cy="834862"/>
                <a:chOff x="5012340" y="153562"/>
                <a:chExt cx="1790007" cy="834862"/>
              </a:xfrm>
            </p:grpSpPr>
            <p:sp>
              <p:nvSpPr>
                <p:cNvPr id="41" name="Chevron 40"/>
                <p:cNvSpPr/>
                <p:nvPr/>
              </p:nvSpPr>
              <p:spPr>
                <a:xfrm>
                  <a:off x="5012340" y="153562"/>
                  <a:ext cx="1790007"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Chevron 12"/>
                <p:cNvSpPr txBox="1"/>
                <p:nvPr/>
              </p:nvSpPr>
              <p:spPr>
                <a:xfrm>
                  <a:off x="5429770" y="153562"/>
                  <a:ext cx="1136919"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Become familiar with related privacy legislation</a:t>
                  </a:r>
                </a:p>
              </p:txBody>
            </p:sp>
          </p:grpSp>
          <p:grpSp>
            <p:nvGrpSpPr>
              <p:cNvPr id="11" name="Group 10"/>
              <p:cNvGrpSpPr/>
              <p:nvPr/>
            </p:nvGrpSpPr>
            <p:grpSpPr>
              <a:xfrm>
                <a:off x="6294498" y="1825411"/>
                <a:ext cx="1847758" cy="834862"/>
                <a:chOff x="6510146" y="153562"/>
                <a:chExt cx="1784893" cy="834862"/>
              </a:xfrm>
            </p:grpSpPr>
            <p:sp>
              <p:nvSpPr>
                <p:cNvPr id="39" name="Chevron 38"/>
                <p:cNvSpPr/>
                <p:nvPr/>
              </p:nvSpPr>
              <p:spPr>
                <a:xfrm>
                  <a:off x="6510146" y="153562"/>
                  <a:ext cx="1784893" cy="83486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14"/>
                <p:cNvSpPr txBox="1"/>
                <p:nvPr/>
              </p:nvSpPr>
              <p:spPr>
                <a:xfrm>
                  <a:off x="6927577" y="153562"/>
                  <a:ext cx="1052730" cy="8348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400" kern="1200" dirty="0"/>
                    <a:t>Obtain permission for access to resources</a:t>
                  </a:r>
                </a:p>
              </p:txBody>
            </p:sp>
          </p:grpSp>
        </p:grpSp>
        <p:sp>
          <p:nvSpPr>
            <p:cNvPr id="77" name="Oval 76"/>
            <p:cNvSpPr/>
            <p:nvPr/>
          </p:nvSpPr>
          <p:spPr>
            <a:xfrm>
              <a:off x="304800" y="2094733"/>
              <a:ext cx="276999" cy="276999"/>
            </a:xfrm>
            <a:prstGeom prst="ellipse">
              <a:avLst/>
            </a:prstGeom>
            <a:solidFill>
              <a:schemeClr val="bg1"/>
            </a:solidFill>
            <a:ln w="6350">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1</a:t>
              </a:r>
            </a:p>
          </p:txBody>
        </p:sp>
      </p:grpSp>
      <p:sp>
        <p:nvSpPr>
          <p:cNvPr id="4" name="TextBox 3">
            <a:extLst>
              <a:ext uri="{FF2B5EF4-FFF2-40B4-BE49-F238E27FC236}">
                <a16:creationId xmlns:a16="http://schemas.microsoft.com/office/drawing/2014/main" id="{EDB20AEC-4D5C-46DC-BAE6-3651B4BFC3C3}"/>
              </a:ext>
            </a:extLst>
          </p:cNvPr>
          <p:cNvSpPr txBox="1"/>
          <p:nvPr/>
        </p:nvSpPr>
        <p:spPr>
          <a:xfrm>
            <a:off x="2033081" y="6239801"/>
            <a:ext cx="6080168" cy="461665"/>
          </a:xfrm>
          <a:prstGeom prst="rect">
            <a:avLst/>
          </a:prstGeom>
          <a:noFill/>
        </p:spPr>
        <p:txBody>
          <a:bodyPr wrap="square" rtlCol="0">
            <a:spAutoFit/>
          </a:bodyPr>
          <a:lstStyle/>
          <a:p>
            <a:r>
              <a:rPr lang="en-US" sz="1200" b="1" dirty="0"/>
              <a:t>1. Instructors with course-based ethics authority must also submit a </a:t>
            </a:r>
            <a:r>
              <a:rPr lang="en-US" sz="1200" b="1" i="1" dirty="0"/>
              <a:t>Summary of Course-based Research </a:t>
            </a:r>
            <a:r>
              <a:rPr lang="en-US" sz="1200" b="1" dirty="0"/>
              <a:t>form with the individual applications </a:t>
            </a:r>
            <a:r>
              <a:rPr lang="en-CA" sz="1200" b="1" dirty="0"/>
              <a:t>BEFORE recruitment or data collection may begin.</a:t>
            </a:r>
          </a:p>
        </p:txBody>
      </p:sp>
      <p:grpSp>
        <p:nvGrpSpPr>
          <p:cNvPr id="3" name="Group 2">
            <a:extLst>
              <a:ext uri="{FF2B5EF4-FFF2-40B4-BE49-F238E27FC236}">
                <a16:creationId xmlns:a16="http://schemas.microsoft.com/office/drawing/2014/main" id="{BB3D934A-1579-455B-9752-82B918DA42FC}"/>
              </a:ext>
            </a:extLst>
          </p:cNvPr>
          <p:cNvGrpSpPr/>
          <p:nvPr/>
        </p:nvGrpSpPr>
        <p:grpSpPr>
          <a:xfrm>
            <a:off x="346859" y="3597959"/>
            <a:ext cx="7892470" cy="615553"/>
            <a:chOff x="300945" y="678468"/>
            <a:chExt cx="1786727" cy="1888894"/>
          </a:xfrm>
        </p:grpSpPr>
        <p:sp>
          <p:nvSpPr>
            <p:cNvPr id="65" name="Octagon 64">
              <a:extLst>
                <a:ext uri="{FF2B5EF4-FFF2-40B4-BE49-F238E27FC236}">
                  <a16:creationId xmlns:a16="http://schemas.microsoft.com/office/drawing/2014/main" id="{7E682BF4-07AF-4FFB-AC0F-296BBC1AE255}"/>
                </a:ext>
              </a:extLst>
            </p:cNvPr>
            <p:cNvSpPr/>
            <p:nvPr/>
          </p:nvSpPr>
          <p:spPr>
            <a:xfrm>
              <a:off x="300945" y="1174172"/>
              <a:ext cx="1786727" cy="897483"/>
            </a:xfrm>
            <a:prstGeom prst="octagon">
              <a:avLst/>
            </a:prstGeom>
            <a:solidFill>
              <a:srgbClr val="FF0000"/>
            </a:solidFill>
            <a:ln w="6350">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Octagon 5">
              <a:extLst>
                <a:ext uri="{FF2B5EF4-FFF2-40B4-BE49-F238E27FC236}">
                  <a16:creationId xmlns:a16="http://schemas.microsoft.com/office/drawing/2014/main" id="{CF81D861-C8F0-4161-A8FD-F9729D4A5E98}"/>
                </a:ext>
              </a:extLst>
            </p:cNvPr>
            <p:cNvSpPr txBox="1"/>
            <p:nvPr/>
          </p:nvSpPr>
          <p:spPr>
            <a:xfrm>
              <a:off x="390461" y="678468"/>
              <a:ext cx="1607695" cy="1888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ctr" anchorCtr="0">
              <a:spAutoFit/>
            </a:bodyPr>
            <a:lstStyle/>
            <a:p>
              <a:pPr lvl="0" algn="ctr" defTabSz="711200">
                <a:spcBef>
                  <a:spcPct val="0"/>
                </a:spcBef>
              </a:pPr>
              <a:r>
                <a:rPr lang="en-US" sz="1400" b="1" kern="1200" dirty="0">
                  <a:solidFill>
                    <a:schemeClr val="bg1"/>
                  </a:solidFill>
                </a:rPr>
                <a:t>NO recruitment or data collection until final ethics approval or confirmation of exemption is obtained</a:t>
              </a:r>
            </a:p>
          </p:txBody>
        </p:sp>
      </p:grpSp>
    </p:spTree>
    <p:extLst>
      <p:ext uri="{BB962C8B-B14F-4D97-AF65-F5344CB8AC3E}">
        <p14:creationId xmlns:p14="http://schemas.microsoft.com/office/powerpoint/2010/main" val="228961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0275"/>
            <a:ext cx="7438417" cy="1300358"/>
          </a:xfrm>
        </p:spPr>
        <p:txBody>
          <a:bodyPr/>
          <a:lstStyle/>
          <a:p>
            <a:r>
              <a:rPr lang="en-US" sz="2800" dirty="0"/>
              <a:t>Suggested process for courses in which the instructors hold current GCREB authorization to conduct course-based research ethics review</a:t>
            </a:r>
          </a:p>
        </p:txBody>
      </p:sp>
      <p:sp>
        <p:nvSpPr>
          <p:cNvPr id="6" name="Oval 5"/>
          <p:cNvSpPr/>
          <p:nvPr/>
        </p:nvSpPr>
        <p:spPr>
          <a:xfrm>
            <a:off x="158122" y="2012683"/>
            <a:ext cx="8645410" cy="777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All students conducting research involving humans (as defined in the TCPS2) </a:t>
            </a:r>
          </a:p>
          <a:p>
            <a:pPr lvl="0" algn="ctr"/>
            <a:r>
              <a:rPr lang="en-US" sz="1400" dirty="0"/>
              <a:t>must complete the </a:t>
            </a:r>
            <a:r>
              <a:rPr lang="en-US" sz="1400" b="1" dirty="0"/>
              <a:t>TCPS2 CORE certification</a:t>
            </a:r>
          </a:p>
        </p:txBody>
      </p:sp>
      <p:grpSp>
        <p:nvGrpSpPr>
          <p:cNvPr id="15" name="Group 14"/>
          <p:cNvGrpSpPr/>
          <p:nvPr/>
        </p:nvGrpSpPr>
        <p:grpSpPr>
          <a:xfrm>
            <a:off x="7819157" y="713127"/>
            <a:ext cx="1141670" cy="184666"/>
            <a:chOff x="7466747" y="626641"/>
            <a:chExt cx="1141670" cy="184666"/>
          </a:xfrm>
        </p:grpSpPr>
        <p:sp>
          <p:nvSpPr>
            <p:cNvPr id="3" name="TextBox 2"/>
            <p:cNvSpPr txBox="1"/>
            <p:nvPr/>
          </p:nvSpPr>
          <p:spPr>
            <a:xfrm>
              <a:off x="7704195" y="626641"/>
              <a:ext cx="904222" cy="184666"/>
            </a:xfrm>
            <a:prstGeom prst="rect">
              <a:avLst/>
            </a:prstGeom>
            <a:noFill/>
          </p:spPr>
          <p:txBody>
            <a:bodyPr wrap="square" lIns="0" tIns="0" rIns="0" bIns="0" rtlCol="0">
              <a:spAutoFit/>
            </a:bodyPr>
            <a:lstStyle/>
            <a:p>
              <a:r>
                <a:rPr lang="en-CA" sz="1200" dirty="0">
                  <a:solidFill>
                    <a:schemeClr val="accent6"/>
                  </a:solidFill>
                </a:rPr>
                <a:t>GCREB action</a:t>
              </a:r>
            </a:p>
          </p:txBody>
        </p:sp>
        <p:sp>
          <p:nvSpPr>
            <p:cNvPr id="44" name="Rectangle 43"/>
            <p:cNvSpPr/>
            <p:nvPr/>
          </p:nvSpPr>
          <p:spPr>
            <a:xfrm>
              <a:off x="7466747" y="641402"/>
              <a:ext cx="155145" cy="155145"/>
            </a:xfrm>
            <a:prstGeom prst="rect">
              <a:avLst/>
            </a:prstGeom>
            <a:solidFill>
              <a:schemeClr val="accent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grpSp>
      <p:grpSp>
        <p:nvGrpSpPr>
          <p:cNvPr id="13" name="Group 12"/>
          <p:cNvGrpSpPr/>
          <p:nvPr/>
        </p:nvGrpSpPr>
        <p:grpSpPr>
          <a:xfrm>
            <a:off x="7819157" y="262757"/>
            <a:ext cx="1141669" cy="184666"/>
            <a:chOff x="7466747" y="176271"/>
            <a:chExt cx="1141669" cy="184666"/>
          </a:xfrm>
        </p:grpSpPr>
        <p:sp>
          <p:nvSpPr>
            <p:cNvPr id="9" name="Rectangle 8"/>
            <p:cNvSpPr/>
            <p:nvPr/>
          </p:nvSpPr>
          <p:spPr>
            <a:xfrm>
              <a:off x="7466747" y="191032"/>
              <a:ext cx="155145" cy="155145"/>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11" name="Rectangle 10"/>
            <p:cNvSpPr/>
            <p:nvPr/>
          </p:nvSpPr>
          <p:spPr>
            <a:xfrm>
              <a:off x="7704194" y="176271"/>
              <a:ext cx="904222" cy="184666"/>
            </a:xfrm>
            <a:prstGeom prst="rect">
              <a:avLst/>
            </a:prstGeom>
          </p:spPr>
          <p:txBody>
            <a:bodyPr wrap="none" lIns="0" tIns="0" rIns="0" bIns="0">
              <a:spAutoFit/>
            </a:bodyPr>
            <a:lstStyle/>
            <a:p>
              <a:r>
                <a:rPr lang="en-CA" sz="1200" dirty="0">
                  <a:solidFill>
                    <a:schemeClr val="accent1"/>
                  </a:solidFill>
                </a:rPr>
                <a:t>Student action</a:t>
              </a:r>
            </a:p>
          </p:txBody>
        </p:sp>
      </p:grpSp>
      <p:grpSp>
        <p:nvGrpSpPr>
          <p:cNvPr id="14" name="Group 13"/>
          <p:cNvGrpSpPr/>
          <p:nvPr/>
        </p:nvGrpSpPr>
        <p:grpSpPr>
          <a:xfrm>
            <a:off x="7819157" y="487942"/>
            <a:ext cx="1092553" cy="184666"/>
            <a:chOff x="7466747" y="429421"/>
            <a:chExt cx="1092553" cy="184666"/>
          </a:xfrm>
        </p:grpSpPr>
        <p:sp>
          <p:nvSpPr>
            <p:cNvPr id="43" name="Rectangle 42"/>
            <p:cNvSpPr/>
            <p:nvPr/>
          </p:nvSpPr>
          <p:spPr>
            <a:xfrm>
              <a:off x="7466747" y="444182"/>
              <a:ext cx="155145" cy="155145"/>
            </a:xfrm>
            <a:prstGeom prst="rect">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12" name="Rectangle 11"/>
            <p:cNvSpPr/>
            <p:nvPr/>
          </p:nvSpPr>
          <p:spPr>
            <a:xfrm>
              <a:off x="7704194" y="429421"/>
              <a:ext cx="855106" cy="184666"/>
            </a:xfrm>
            <a:prstGeom prst="rect">
              <a:avLst/>
            </a:prstGeom>
          </p:spPr>
          <p:txBody>
            <a:bodyPr wrap="none" lIns="0" tIns="0" rIns="0" bIns="0">
              <a:spAutoFit/>
            </a:bodyPr>
            <a:lstStyle/>
            <a:p>
              <a:r>
                <a:rPr lang="en-CA" sz="1200" dirty="0">
                  <a:solidFill>
                    <a:schemeClr val="accent2"/>
                  </a:solidFill>
                </a:rPr>
                <a:t>Faculty action</a:t>
              </a:r>
            </a:p>
          </p:txBody>
        </p:sp>
      </p:grpSp>
      <p:grpSp>
        <p:nvGrpSpPr>
          <p:cNvPr id="27" name="Group 26">
            <a:extLst>
              <a:ext uri="{FF2B5EF4-FFF2-40B4-BE49-F238E27FC236}">
                <a16:creationId xmlns:a16="http://schemas.microsoft.com/office/drawing/2014/main" id="{8867E13D-8A10-4FC0-8AA5-9CEF910163C5}"/>
              </a:ext>
            </a:extLst>
          </p:cNvPr>
          <p:cNvGrpSpPr/>
          <p:nvPr/>
        </p:nvGrpSpPr>
        <p:grpSpPr>
          <a:xfrm>
            <a:off x="114246" y="2859415"/>
            <a:ext cx="8915508" cy="3372050"/>
            <a:chOff x="158121" y="2859415"/>
            <a:chExt cx="8915508" cy="3372050"/>
          </a:xfrm>
        </p:grpSpPr>
        <p:grpSp>
          <p:nvGrpSpPr>
            <p:cNvPr id="25" name="Group 24">
              <a:extLst>
                <a:ext uri="{FF2B5EF4-FFF2-40B4-BE49-F238E27FC236}">
                  <a16:creationId xmlns:a16="http://schemas.microsoft.com/office/drawing/2014/main" id="{31B4BDC6-6517-4C42-9FFC-86F06DA9C0E1}"/>
                </a:ext>
              </a:extLst>
            </p:cNvPr>
            <p:cNvGrpSpPr/>
            <p:nvPr/>
          </p:nvGrpSpPr>
          <p:grpSpPr>
            <a:xfrm>
              <a:off x="158121" y="2859415"/>
              <a:ext cx="8915508" cy="1620000"/>
              <a:chOff x="158121" y="2859415"/>
              <a:chExt cx="8915508" cy="1620000"/>
            </a:xfrm>
          </p:grpSpPr>
          <p:sp>
            <p:nvSpPr>
              <p:cNvPr id="17" name="Freeform: Shape 16">
                <a:extLst>
                  <a:ext uri="{FF2B5EF4-FFF2-40B4-BE49-F238E27FC236}">
                    <a16:creationId xmlns:a16="http://schemas.microsoft.com/office/drawing/2014/main" id="{91C174F9-748D-47BA-A13D-A04B2F7C31D8}"/>
                  </a:ext>
                </a:extLst>
              </p:cNvPr>
              <p:cNvSpPr/>
              <p:nvPr/>
            </p:nvSpPr>
            <p:spPr>
              <a:xfrm>
                <a:off x="158121" y="2859415"/>
                <a:ext cx="2592000"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376" h="733350">
                    <a:moveTo>
                      <a:pt x="0" y="0"/>
                    </a:moveTo>
                    <a:lnTo>
                      <a:pt x="1466701" y="0"/>
                    </a:lnTo>
                    <a:lnTo>
                      <a:pt x="1833376" y="366675"/>
                    </a:lnTo>
                    <a:lnTo>
                      <a:pt x="1466701" y="733350"/>
                    </a:lnTo>
                    <a:lnTo>
                      <a:pt x="0" y="733350"/>
                    </a:lnTo>
                    <a:lnTo>
                      <a:pt x="366675" y="366675"/>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40000" tIns="13335" rIns="432000" bIns="13335" numCol="1" spcCol="1270" anchor="ctr" anchorCtr="0">
                <a:noAutofit/>
              </a:bodyPr>
              <a:lstStyle/>
              <a:p>
                <a:pPr marL="0" lvl="0" indent="0" algn="ctr" defTabSz="444500">
                  <a:buNone/>
                </a:pPr>
                <a:r>
                  <a:rPr lang="en-CA" sz="1200" kern="1200" dirty="0"/>
                  <a:t>Students submit RPARR forms</a:t>
                </a:r>
                <a:r>
                  <a:rPr lang="en-CA" sz="1200" dirty="0"/>
                  <a:t> and/or other</a:t>
                </a:r>
              </a:p>
              <a:p>
                <a:pPr marL="0" lvl="0" indent="0" algn="ctr" defTabSz="444500">
                  <a:buNone/>
                </a:pPr>
                <a:r>
                  <a:rPr lang="en-CA" sz="1200" kern="1200" dirty="0"/>
                  <a:t>requests for access</a:t>
                </a:r>
              </a:p>
              <a:p>
                <a:pPr marL="0" lvl="0" indent="0" algn="ctr" defTabSz="444500">
                  <a:buNone/>
                </a:pPr>
                <a:r>
                  <a:rPr lang="en-CA" sz="1200" kern="1200" dirty="0"/>
                  <a:t>to Instructor</a:t>
                </a:r>
              </a:p>
            </p:txBody>
          </p:sp>
          <p:sp>
            <p:nvSpPr>
              <p:cNvPr id="18" name="Freeform: Shape 17">
                <a:extLst>
                  <a:ext uri="{FF2B5EF4-FFF2-40B4-BE49-F238E27FC236}">
                    <a16:creationId xmlns:a16="http://schemas.microsoft.com/office/drawing/2014/main" id="{64A922B0-CCB1-4141-94EF-DCBBABBF2B41}"/>
                  </a:ext>
                </a:extLst>
              </p:cNvPr>
              <p:cNvSpPr/>
              <p:nvPr/>
            </p:nvSpPr>
            <p:spPr>
              <a:xfrm>
                <a:off x="2265957" y="2859415"/>
                <a:ext cx="2592000"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376" h="733350">
                    <a:moveTo>
                      <a:pt x="0" y="0"/>
                    </a:moveTo>
                    <a:lnTo>
                      <a:pt x="1466701" y="0"/>
                    </a:lnTo>
                    <a:lnTo>
                      <a:pt x="1833376" y="366675"/>
                    </a:lnTo>
                    <a:lnTo>
                      <a:pt x="1466701" y="733350"/>
                    </a:lnTo>
                    <a:lnTo>
                      <a:pt x="0" y="733350"/>
                    </a:lnTo>
                    <a:lnTo>
                      <a:pt x="366675" y="36667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2637468"/>
                  <a:satOff val="20731"/>
                  <a:lumOff val="5196"/>
                  <a:alphaOff val="0"/>
                </a:schemeClr>
              </a:effectRef>
              <a:fontRef idx="minor">
                <a:schemeClr val="lt1"/>
              </a:fontRef>
            </p:style>
            <p:txBody>
              <a:bodyPr spcFirstLastPara="0" vert="horz" wrap="square" lIns="540000" tIns="13335" rIns="432000" bIns="13335" numCol="1" spcCol="1270" anchor="ctr" anchorCtr="0">
                <a:noAutofit/>
              </a:bodyPr>
              <a:lstStyle/>
              <a:p>
                <a:pPr marL="0" lvl="0" indent="0" algn="ctr" defTabSz="444500">
                  <a:buNone/>
                </a:pPr>
                <a:r>
                  <a:rPr lang="en-CA" sz="1200" dirty="0"/>
                  <a:t>Instructor signs </a:t>
                </a:r>
              </a:p>
              <a:p>
                <a:pPr marL="0" lvl="0" indent="0" algn="ctr" defTabSz="444500">
                  <a:buNone/>
                </a:pPr>
                <a:r>
                  <a:rPr lang="en-CA" sz="1200" dirty="0"/>
                  <a:t>RPARR as PI, </a:t>
                </a:r>
              </a:p>
              <a:p>
                <a:pPr marL="0" lvl="0" indent="0" algn="ctr" defTabSz="444500">
                  <a:buNone/>
                </a:pPr>
                <a:r>
                  <a:rPr lang="en-CA" sz="1200" dirty="0"/>
                  <a:t>and students </a:t>
                </a:r>
              </a:p>
              <a:p>
                <a:pPr marL="0" lvl="0" indent="0" algn="ctr" defTabSz="444500">
                  <a:buNone/>
                </a:pPr>
                <a:r>
                  <a:rPr lang="en-CA" sz="1200" dirty="0"/>
                  <a:t>seek approval signatures for access to resources</a:t>
                </a:r>
              </a:p>
            </p:txBody>
          </p:sp>
          <p:sp>
            <p:nvSpPr>
              <p:cNvPr id="19" name="Freeform: Shape 18">
                <a:extLst>
                  <a:ext uri="{FF2B5EF4-FFF2-40B4-BE49-F238E27FC236}">
                    <a16:creationId xmlns:a16="http://schemas.microsoft.com/office/drawing/2014/main" id="{D8ACD0CB-AFD7-494D-AAD2-431D3D00A2B9}"/>
                  </a:ext>
                </a:extLst>
              </p:cNvPr>
              <p:cNvSpPr/>
              <p:nvPr/>
            </p:nvSpPr>
            <p:spPr>
              <a:xfrm>
                <a:off x="4373793" y="2859415"/>
                <a:ext cx="2592000"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376" h="733350">
                    <a:moveTo>
                      <a:pt x="0" y="0"/>
                    </a:moveTo>
                    <a:lnTo>
                      <a:pt x="1466701" y="0"/>
                    </a:lnTo>
                    <a:lnTo>
                      <a:pt x="1833376" y="366675"/>
                    </a:lnTo>
                    <a:lnTo>
                      <a:pt x="1466701" y="733350"/>
                    </a:lnTo>
                    <a:lnTo>
                      <a:pt x="0" y="733350"/>
                    </a:lnTo>
                    <a:lnTo>
                      <a:pt x="366675" y="366675"/>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5">
                  <a:hueOff val="-5274936"/>
                  <a:satOff val="41462"/>
                  <a:lumOff val="10392"/>
                  <a:alphaOff val="0"/>
                </a:schemeClr>
              </a:effectRef>
              <a:fontRef idx="minor">
                <a:schemeClr val="lt1"/>
              </a:fontRef>
            </p:style>
            <p:txBody>
              <a:bodyPr spcFirstLastPara="0" vert="horz" wrap="square" lIns="540000" tIns="13335" rIns="432000" bIns="13335" numCol="1" spcCol="1270" anchor="ctr" anchorCtr="0">
                <a:noAutofit/>
              </a:bodyPr>
              <a:lstStyle/>
              <a:p>
                <a:pPr marL="0" lvl="0" indent="0" algn="ctr" defTabSz="444500">
                  <a:buNone/>
                </a:pPr>
                <a:r>
                  <a:rPr lang="en-CA" sz="1200" dirty="0"/>
                  <a:t>Students submit Applications for Research Ethics Approval to Instructor</a:t>
                </a:r>
              </a:p>
            </p:txBody>
          </p:sp>
          <p:sp>
            <p:nvSpPr>
              <p:cNvPr id="20" name="Freeform: Shape 19">
                <a:extLst>
                  <a:ext uri="{FF2B5EF4-FFF2-40B4-BE49-F238E27FC236}">
                    <a16:creationId xmlns:a16="http://schemas.microsoft.com/office/drawing/2014/main" id="{F065AE9C-9CCC-4842-A770-AF8A711FA59A}"/>
                  </a:ext>
                </a:extLst>
              </p:cNvPr>
              <p:cNvSpPr/>
              <p:nvPr/>
            </p:nvSpPr>
            <p:spPr>
              <a:xfrm>
                <a:off x="6481629" y="2859415"/>
                <a:ext cx="2592000"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376" h="733350">
                    <a:moveTo>
                      <a:pt x="0" y="0"/>
                    </a:moveTo>
                    <a:lnTo>
                      <a:pt x="1466701" y="0"/>
                    </a:lnTo>
                    <a:lnTo>
                      <a:pt x="1833376" y="366675"/>
                    </a:lnTo>
                    <a:lnTo>
                      <a:pt x="1466701" y="733350"/>
                    </a:lnTo>
                    <a:lnTo>
                      <a:pt x="0" y="733350"/>
                    </a:lnTo>
                    <a:lnTo>
                      <a:pt x="366675" y="36667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7912405"/>
                  <a:satOff val="62193"/>
                  <a:lumOff val="15589"/>
                  <a:alphaOff val="0"/>
                </a:schemeClr>
              </a:effectRef>
              <a:fontRef idx="minor">
                <a:schemeClr val="lt1"/>
              </a:fontRef>
            </p:style>
            <p:txBody>
              <a:bodyPr spcFirstLastPara="0" vert="horz" wrap="square" lIns="540000" tIns="13335" rIns="432000" bIns="13335" numCol="1" spcCol="1270" anchor="ctr" anchorCtr="0">
                <a:noAutofit/>
              </a:bodyPr>
              <a:lstStyle/>
              <a:p>
                <a:pPr algn="ctr" defTabSz="444500"/>
                <a:r>
                  <a:rPr lang="en-CA" sz="1200" dirty="0"/>
                  <a:t>Instructor reviews applications for ethics compliance and signs as PI</a:t>
                </a:r>
              </a:p>
            </p:txBody>
          </p:sp>
        </p:grpSp>
        <p:grpSp>
          <p:nvGrpSpPr>
            <p:cNvPr id="26" name="Group 25">
              <a:extLst>
                <a:ext uri="{FF2B5EF4-FFF2-40B4-BE49-F238E27FC236}">
                  <a16:creationId xmlns:a16="http://schemas.microsoft.com/office/drawing/2014/main" id="{BF810A4F-448C-4263-A50A-B78644DC7A43}"/>
                </a:ext>
              </a:extLst>
            </p:cNvPr>
            <p:cNvGrpSpPr/>
            <p:nvPr/>
          </p:nvGrpSpPr>
          <p:grpSpPr>
            <a:xfrm>
              <a:off x="201996" y="4611465"/>
              <a:ext cx="8827758" cy="1620000"/>
              <a:chOff x="158121" y="4611465"/>
              <a:chExt cx="8827758" cy="1620000"/>
            </a:xfrm>
          </p:grpSpPr>
          <p:sp>
            <p:nvSpPr>
              <p:cNvPr id="21" name="Freeform: Shape 20">
                <a:extLst>
                  <a:ext uri="{FF2B5EF4-FFF2-40B4-BE49-F238E27FC236}">
                    <a16:creationId xmlns:a16="http://schemas.microsoft.com/office/drawing/2014/main" id="{CD47B1E8-7159-4E30-90A6-1DBACFDDC58B}"/>
                  </a:ext>
                </a:extLst>
              </p:cNvPr>
              <p:cNvSpPr/>
              <p:nvPr/>
            </p:nvSpPr>
            <p:spPr>
              <a:xfrm>
                <a:off x="158121" y="4611465"/>
                <a:ext cx="2592000"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376" h="733350">
                    <a:moveTo>
                      <a:pt x="0" y="0"/>
                    </a:moveTo>
                    <a:lnTo>
                      <a:pt x="1466701" y="0"/>
                    </a:lnTo>
                    <a:lnTo>
                      <a:pt x="1833376" y="366675"/>
                    </a:lnTo>
                    <a:lnTo>
                      <a:pt x="1466701" y="733350"/>
                    </a:lnTo>
                    <a:lnTo>
                      <a:pt x="0" y="733350"/>
                    </a:lnTo>
                    <a:lnTo>
                      <a:pt x="366675" y="36667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7912405"/>
                  <a:satOff val="62193"/>
                  <a:lumOff val="15589"/>
                  <a:alphaOff val="0"/>
                </a:schemeClr>
              </a:effectRef>
              <a:fontRef idx="minor">
                <a:schemeClr val="lt1"/>
              </a:fontRef>
            </p:style>
            <p:txBody>
              <a:bodyPr spcFirstLastPara="0" vert="horz" wrap="square" lIns="540000" tIns="13335" rIns="432000" bIns="13335" numCol="1" spcCol="1270" anchor="ctr" anchorCtr="0">
                <a:noAutofit/>
              </a:bodyPr>
              <a:lstStyle/>
              <a:p>
                <a:pPr algn="ctr" defTabSz="444500"/>
                <a:r>
                  <a:rPr lang="en-CA" sz="1200" dirty="0"/>
                  <a:t>Instructor submits </a:t>
                </a:r>
              </a:p>
              <a:p>
                <a:pPr algn="ctr" defTabSz="444500"/>
                <a:r>
                  <a:rPr lang="en-CA" sz="1200" dirty="0"/>
                  <a:t>ALL applications </a:t>
                </a:r>
              </a:p>
              <a:p>
                <a:pPr algn="ctr" defTabSz="444500"/>
                <a:r>
                  <a:rPr lang="en-CA" sz="1200" dirty="0"/>
                  <a:t>and the</a:t>
                </a:r>
              </a:p>
              <a:p>
                <a:pPr algn="ctr" defTabSz="444500"/>
                <a:r>
                  <a:rPr lang="en-CA" sz="1200" dirty="0"/>
                  <a:t>Summary of Course-based Research (Part A)</a:t>
                </a:r>
              </a:p>
              <a:p>
                <a:pPr algn="ctr" defTabSz="444500"/>
                <a:r>
                  <a:rPr lang="en-CA" sz="1200" dirty="0"/>
                  <a:t> to GCREB</a:t>
                </a:r>
              </a:p>
            </p:txBody>
          </p:sp>
          <p:grpSp>
            <p:nvGrpSpPr>
              <p:cNvPr id="23" name="Group 22">
                <a:extLst>
                  <a:ext uri="{FF2B5EF4-FFF2-40B4-BE49-F238E27FC236}">
                    <a16:creationId xmlns:a16="http://schemas.microsoft.com/office/drawing/2014/main" id="{484FDEFC-7FC2-434A-BA08-97EBDE8E2A94}"/>
                  </a:ext>
                </a:extLst>
              </p:cNvPr>
              <p:cNvGrpSpPr/>
              <p:nvPr/>
            </p:nvGrpSpPr>
            <p:grpSpPr>
              <a:xfrm>
                <a:off x="2265957" y="4618808"/>
                <a:ext cx="2823012" cy="1605314"/>
                <a:chOff x="2243580" y="4553187"/>
                <a:chExt cx="2520000" cy="1605314"/>
              </a:xfrm>
            </p:grpSpPr>
            <p:grpSp>
              <p:nvGrpSpPr>
                <p:cNvPr id="34" name="Group 33">
                  <a:extLst>
                    <a:ext uri="{FF2B5EF4-FFF2-40B4-BE49-F238E27FC236}">
                      <a16:creationId xmlns:a16="http://schemas.microsoft.com/office/drawing/2014/main" id="{DD2816FE-8FD8-4CE5-86DA-8691ECFAF45D}"/>
                    </a:ext>
                  </a:extLst>
                </p:cNvPr>
                <p:cNvGrpSpPr/>
                <p:nvPr/>
              </p:nvGrpSpPr>
              <p:grpSpPr>
                <a:xfrm>
                  <a:off x="2243580" y="4553187"/>
                  <a:ext cx="2520000" cy="1605314"/>
                  <a:chOff x="5756792" y="4791228"/>
                  <a:chExt cx="3280877" cy="1509386"/>
                </a:xfrm>
                <a:solidFill>
                  <a:schemeClr val="tx2"/>
                </a:solidFill>
              </p:grpSpPr>
              <p:sp>
                <p:nvSpPr>
                  <p:cNvPr id="38" name="Parallelogram 37">
                    <a:extLst>
                      <a:ext uri="{FF2B5EF4-FFF2-40B4-BE49-F238E27FC236}">
                        <a16:creationId xmlns:a16="http://schemas.microsoft.com/office/drawing/2014/main" id="{493C91DA-2801-4CAD-9080-614AB4032EB8}"/>
                      </a:ext>
                    </a:extLst>
                  </p:cNvPr>
                  <p:cNvSpPr/>
                  <p:nvPr/>
                </p:nvSpPr>
                <p:spPr>
                  <a:xfrm flipH="1">
                    <a:off x="5756792" y="4791228"/>
                    <a:ext cx="3280877" cy="748560"/>
                  </a:xfrm>
                  <a:prstGeom prst="parallelogram">
                    <a:avLst>
                      <a:gd name="adj" fmla="val 99132"/>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39" name="Parallelogram 38">
                    <a:extLst>
                      <a:ext uri="{FF2B5EF4-FFF2-40B4-BE49-F238E27FC236}">
                        <a16:creationId xmlns:a16="http://schemas.microsoft.com/office/drawing/2014/main" id="{16527E8D-C822-4989-9739-386CA50BCCA7}"/>
                      </a:ext>
                    </a:extLst>
                  </p:cNvPr>
                  <p:cNvSpPr/>
                  <p:nvPr/>
                </p:nvSpPr>
                <p:spPr>
                  <a:xfrm flipH="1" flipV="1">
                    <a:off x="5756792" y="5552054"/>
                    <a:ext cx="3280877" cy="748560"/>
                  </a:xfrm>
                  <a:prstGeom prst="parallelogram">
                    <a:avLst>
                      <a:gd name="adj" fmla="val 99132"/>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68347CAD-2708-4F0E-8A2E-40A24F60E912}"/>
                    </a:ext>
                  </a:extLst>
                </p:cNvPr>
                <p:cNvSpPr/>
                <p:nvPr/>
              </p:nvSpPr>
              <p:spPr>
                <a:xfrm>
                  <a:off x="2811006" y="4654390"/>
                  <a:ext cx="1484215" cy="600164"/>
                </a:xfrm>
                <a:prstGeom prst="rect">
                  <a:avLst/>
                </a:prstGeom>
              </p:spPr>
              <p:txBody>
                <a:bodyPr wrap="square">
                  <a:spAutoFit/>
                </a:bodyPr>
                <a:lstStyle/>
                <a:p>
                  <a:pPr lvl="0" algn="ctr" defTabSz="444500"/>
                  <a:r>
                    <a:rPr lang="en-CA" sz="1100" dirty="0">
                      <a:solidFill>
                        <a:schemeClr val="lt1"/>
                      </a:solidFill>
                    </a:rPr>
                    <a:t>GCREB reviews applications involving more than minimal risk</a:t>
                  </a:r>
                </a:p>
              </p:txBody>
            </p:sp>
            <p:sp>
              <p:nvSpPr>
                <p:cNvPr id="5" name="TextBox 4">
                  <a:extLst>
                    <a:ext uri="{FF2B5EF4-FFF2-40B4-BE49-F238E27FC236}">
                      <a16:creationId xmlns:a16="http://schemas.microsoft.com/office/drawing/2014/main" id="{59EEB1CA-2BE9-4F19-82E7-9226D68ECB08}"/>
                    </a:ext>
                  </a:extLst>
                </p:cNvPr>
                <p:cNvSpPr txBox="1"/>
                <p:nvPr/>
              </p:nvSpPr>
              <p:spPr>
                <a:xfrm>
                  <a:off x="2801301" y="5450523"/>
                  <a:ext cx="1394853" cy="600164"/>
                </a:xfrm>
                <a:prstGeom prst="rect">
                  <a:avLst/>
                </a:prstGeom>
                <a:noFill/>
              </p:spPr>
              <p:txBody>
                <a:bodyPr wrap="square" rtlCol="0">
                  <a:spAutoFit/>
                </a:bodyPr>
                <a:lstStyle/>
                <a:p>
                  <a:pPr algn="ctr" defTabSz="444500"/>
                  <a:r>
                    <a:rPr lang="en-CA" sz="1100" dirty="0">
                      <a:solidFill>
                        <a:schemeClr val="lt1"/>
                      </a:solidFill>
                    </a:rPr>
                    <a:t>Projects with ethics approval/exemption begin*</a:t>
                  </a:r>
                </a:p>
              </p:txBody>
            </p:sp>
          </p:grpSp>
          <p:sp>
            <p:nvSpPr>
              <p:cNvPr id="30" name="Freeform: Shape 29">
                <a:extLst>
                  <a:ext uri="{FF2B5EF4-FFF2-40B4-BE49-F238E27FC236}">
                    <a16:creationId xmlns:a16="http://schemas.microsoft.com/office/drawing/2014/main" id="{278DB755-81B5-45DB-930F-580A17BE6152}"/>
                  </a:ext>
                </a:extLst>
              </p:cNvPr>
              <p:cNvSpPr/>
              <p:nvPr/>
            </p:nvSpPr>
            <p:spPr>
              <a:xfrm>
                <a:off x="4704912" y="4611465"/>
                <a:ext cx="2592000"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376" h="733350">
                    <a:moveTo>
                      <a:pt x="0" y="0"/>
                    </a:moveTo>
                    <a:lnTo>
                      <a:pt x="1466701" y="0"/>
                    </a:lnTo>
                    <a:lnTo>
                      <a:pt x="1833376" y="366675"/>
                    </a:lnTo>
                    <a:lnTo>
                      <a:pt x="1466701" y="733350"/>
                    </a:lnTo>
                    <a:lnTo>
                      <a:pt x="0" y="733350"/>
                    </a:lnTo>
                    <a:lnTo>
                      <a:pt x="366675" y="366675"/>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5">
                  <a:hueOff val="-7912405"/>
                  <a:satOff val="62193"/>
                  <a:lumOff val="15589"/>
                  <a:alphaOff val="0"/>
                </a:schemeClr>
              </a:effectRef>
              <a:fontRef idx="minor">
                <a:schemeClr val="lt1"/>
              </a:fontRef>
            </p:style>
            <p:txBody>
              <a:bodyPr spcFirstLastPara="0" vert="horz" wrap="square" lIns="540000" tIns="13335" rIns="432000" bIns="13335" numCol="1" spcCol="1270" anchor="ctr" anchorCtr="0">
                <a:noAutofit/>
              </a:bodyPr>
              <a:lstStyle/>
              <a:p>
                <a:pPr algn="ctr" defTabSz="444500"/>
                <a:r>
                  <a:rPr lang="en-CA" sz="1200" dirty="0"/>
                  <a:t>Students complete </a:t>
                </a:r>
              </a:p>
              <a:p>
                <a:pPr algn="ctr" defTabSz="444500"/>
                <a:r>
                  <a:rPr lang="en-CA" sz="1200" dirty="0"/>
                  <a:t>research </a:t>
                </a:r>
              </a:p>
              <a:p>
                <a:pPr algn="ctr" defTabSz="444500"/>
                <a:r>
                  <a:rPr lang="en-CA" sz="1200" dirty="0"/>
                  <a:t>and submit </a:t>
                </a:r>
              </a:p>
              <a:p>
                <a:pPr algn="ctr" defTabSz="444500"/>
                <a:r>
                  <a:rPr lang="en-CA" sz="1200" dirty="0"/>
                  <a:t>GCREB Final Report forms to Instructor</a:t>
                </a:r>
              </a:p>
            </p:txBody>
          </p:sp>
          <p:sp>
            <p:nvSpPr>
              <p:cNvPr id="32" name="Freeform: Shape 31">
                <a:extLst>
                  <a:ext uri="{FF2B5EF4-FFF2-40B4-BE49-F238E27FC236}">
                    <a16:creationId xmlns:a16="http://schemas.microsoft.com/office/drawing/2014/main" id="{8031D762-547C-49E9-8927-AEEBE9D14A16}"/>
                  </a:ext>
                </a:extLst>
              </p:cNvPr>
              <p:cNvSpPr/>
              <p:nvPr/>
            </p:nvSpPr>
            <p:spPr>
              <a:xfrm>
                <a:off x="6829905" y="4611465"/>
                <a:ext cx="2155974" cy="1620000"/>
              </a:xfrm>
              <a:custGeom>
                <a:avLst/>
                <a:gdLst>
                  <a:gd name="connsiteX0" fmla="*/ 0 w 1833376"/>
                  <a:gd name="connsiteY0" fmla="*/ 0 h 733350"/>
                  <a:gd name="connsiteX1" fmla="*/ 1466701 w 1833376"/>
                  <a:gd name="connsiteY1" fmla="*/ 0 h 733350"/>
                  <a:gd name="connsiteX2" fmla="*/ 1833376 w 1833376"/>
                  <a:gd name="connsiteY2" fmla="*/ 366675 h 733350"/>
                  <a:gd name="connsiteX3" fmla="*/ 1466701 w 1833376"/>
                  <a:gd name="connsiteY3" fmla="*/ 733350 h 733350"/>
                  <a:gd name="connsiteX4" fmla="*/ 0 w 1833376"/>
                  <a:gd name="connsiteY4" fmla="*/ 733350 h 733350"/>
                  <a:gd name="connsiteX5" fmla="*/ 366675 w 1833376"/>
                  <a:gd name="connsiteY5" fmla="*/ 366675 h 733350"/>
                  <a:gd name="connsiteX6" fmla="*/ 0 w 1833376"/>
                  <a:gd name="connsiteY6" fmla="*/ 0 h 733350"/>
                  <a:gd name="connsiteX0" fmla="*/ 0 w 1486326"/>
                  <a:gd name="connsiteY0" fmla="*/ 0 h 733350"/>
                  <a:gd name="connsiteX1" fmla="*/ 1466701 w 1486326"/>
                  <a:gd name="connsiteY1" fmla="*/ 0 h 733350"/>
                  <a:gd name="connsiteX2" fmla="*/ 1486326 w 1486326"/>
                  <a:gd name="connsiteY2" fmla="*/ 366675 h 733350"/>
                  <a:gd name="connsiteX3" fmla="*/ 1466701 w 1486326"/>
                  <a:gd name="connsiteY3" fmla="*/ 733350 h 733350"/>
                  <a:gd name="connsiteX4" fmla="*/ 0 w 1486326"/>
                  <a:gd name="connsiteY4" fmla="*/ 733350 h 733350"/>
                  <a:gd name="connsiteX5" fmla="*/ 366675 w 1486326"/>
                  <a:gd name="connsiteY5" fmla="*/ 366675 h 733350"/>
                  <a:gd name="connsiteX6" fmla="*/ 0 w 1486326"/>
                  <a:gd name="connsiteY6" fmla="*/ 0 h 733350"/>
                  <a:gd name="connsiteX0" fmla="*/ 0 w 1466701"/>
                  <a:gd name="connsiteY0" fmla="*/ 0 h 733350"/>
                  <a:gd name="connsiteX1" fmla="*/ 1466701 w 1466701"/>
                  <a:gd name="connsiteY1" fmla="*/ 0 h 733350"/>
                  <a:gd name="connsiteX2" fmla="*/ 1462441 w 1466701"/>
                  <a:gd name="connsiteY2" fmla="*/ 366675 h 733350"/>
                  <a:gd name="connsiteX3" fmla="*/ 1466701 w 1466701"/>
                  <a:gd name="connsiteY3" fmla="*/ 733350 h 733350"/>
                  <a:gd name="connsiteX4" fmla="*/ 0 w 1466701"/>
                  <a:gd name="connsiteY4" fmla="*/ 733350 h 733350"/>
                  <a:gd name="connsiteX5" fmla="*/ 366675 w 1466701"/>
                  <a:gd name="connsiteY5" fmla="*/ 366675 h 733350"/>
                  <a:gd name="connsiteX6" fmla="*/ 0 w 1466701"/>
                  <a:gd name="connsiteY6" fmla="*/ 0 h 7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701" h="733350">
                    <a:moveTo>
                      <a:pt x="0" y="0"/>
                    </a:moveTo>
                    <a:lnTo>
                      <a:pt x="1466701" y="0"/>
                    </a:lnTo>
                    <a:lnTo>
                      <a:pt x="1462441" y="366675"/>
                    </a:lnTo>
                    <a:lnTo>
                      <a:pt x="1466701" y="733350"/>
                    </a:lnTo>
                    <a:lnTo>
                      <a:pt x="0" y="733350"/>
                    </a:lnTo>
                    <a:lnTo>
                      <a:pt x="366675" y="36667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7912405"/>
                  <a:satOff val="62193"/>
                  <a:lumOff val="15589"/>
                  <a:alphaOff val="0"/>
                </a:schemeClr>
              </a:effectRef>
              <a:fontRef idx="minor">
                <a:schemeClr val="lt1"/>
              </a:fontRef>
            </p:style>
            <p:txBody>
              <a:bodyPr spcFirstLastPara="0" vert="horz" wrap="square" lIns="468000" tIns="13335" rIns="468000" bIns="13335" numCol="1" spcCol="1270" anchor="ctr" anchorCtr="0">
                <a:noAutofit/>
              </a:bodyPr>
              <a:lstStyle/>
              <a:p>
                <a:pPr algn="ctr" defTabSz="444500"/>
                <a:r>
                  <a:rPr lang="en-CA" sz="1200" dirty="0"/>
                  <a:t>Instructor submits ALL Final Reports and the</a:t>
                </a:r>
              </a:p>
              <a:p>
                <a:pPr algn="ctr" defTabSz="444500"/>
                <a:r>
                  <a:rPr lang="en-CA" sz="1200" dirty="0"/>
                  <a:t>Summary of Course-based Research (Part B) </a:t>
                </a:r>
              </a:p>
              <a:p>
                <a:pPr algn="ctr" defTabSz="444500"/>
                <a:r>
                  <a:rPr lang="en-CA" sz="1200" dirty="0"/>
                  <a:t>to GCREB</a:t>
                </a:r>
              </a:p>
            </p:txBody>
          </p:sp>
        </p:grpSp>
      </p:grpSp>
      <p:sp>
        <p:nvSpPr>
          <p:cNvPr id="24" name="TextBox 23">
            <a:extLst>
              <a:ext uri="{FF2B5EF4-FFF2-40B4-BE49-F238E27FC236}">
                <a16:creationId xmlns:a16="http://schemas.microsoft.com/office/drawing/2014/main" id="{659D1F14-B5DB-4A8A-B5D2-2A0183BB4611}"/>
              </a:ext>
            </a:extLst>
          </p:cNvPr>
          <p:cNvSpPr txBox="1"/>
          <p:nvPr/>
        </p:nvSpPr>
        <p:spPr>
          <a:xfrm>
            <a:off x="2265957" y="6378498"/>
            <a:ext cx="6298180" cy="261610"/>
          </a:xfrm>
          <a:prstGeom prst="rect">
            <a:avLst/>
          </a:prstGeom>
          <a:noFill/>
        </p:spPr>
        <p:txBody>
          <a:bodyPr wrap="square" rtlCol="0">
            <a:spAutoFit/>
          </a:bodyPr>
          <a:lstStyle/>
          <a:p>
            <a:r>
              <a:rPr lang="en-CA" sz="1100" dirty="0"/>
              <a:t>*Projects involving more than minimal risk must wait for final approval from GCREB.</a:t>
            </a:r>
          </a:p>
        </p:txBody>
      </p:sp>
    </p:spTree>
    <p:extLst>
      <p:ext uri="{BB962C8B-B14F-4D97-AF65-F5344CB8AC3E}">
        <p14:creationId xmlns:p14="http://schemas.microsoft.com/office/powerpoint/2010/main" val="268788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98B-17EB-44AE-8A08-00241C4B3376}"/>
              </a:ext>
            </a:extLst>
          </p:cNvPr>
          <p:cNvSpPr>
            <a:spLocks noGrp="1"/>
          </p:cNvSpPr>
          <p:nvPr>
            <p:ph type="title"/>
          </p:nvPr>
        </p:nvSpPr>
        <p:spPr>
          <a:xfrm>
            <a:off x="304801" y="369652"/>
            <a:ext cx="8224838" cy="572029"/>
          </a:xfrm>
        </p:spPr>
        <p:txBody>
          <a:bodyPr/>
          <a:lstStyle/>
          <a:p>
            <a:r>
              <a:rPr lang="en-CA" dirty="0"/>
              <a:t>Georgian College Policies</a:t>
            </a:r>
          </a:p>
        </p:txBody>
      </p:sp>
      <p:sp>
        <p:nvSpPr>
          <p:cNvPr id="3" name="Text Placeholder 2">
            <a:extLst>
              <a:ext uri="{FF2B5EF4-FFF2-40B4-BE49-F238E27FC236}">
                <a16:creationId xmlns:a16="http://schemas.microsoft.com/office/drawing/2014/main" id="{F5F39AE0-CE34-4CB6-AE63-3D9826966B9D}"/>
              </a:ext>
            </a:extLst>
          </p:cNvPr>
          <p:cNvSpPr>
            <a:spLocks noGrp="1"/>
          </p:cNvSpPr>
          <p:nvPr>
            <p:ph type="body" sz="quarter" idx="11"/>
          </p:nvPr>
        </p:nvSpPr>
        <p:spPr>
          <a:xfrm>
            <a:off x="655639" y="941681"/>
            <a:ext cx="7874000" cy="5331187"/>
          </a:xfrm>
        </p:spPr>
        <p:txBody>
          <a:bodyPr/>
          <a:lstStyle/>
          <a:p>
            <a:r>
              <a:rPr lang="en-CA" sz="2400" dirty="0"/>
              <a:t>Research Policies</a:t>
            </a:r>
            <a:r>
              <a:rPr lang="en-CA" sz="2400" baseline="30000" dirty="0"/>
              <a:t>1</a:t>
            </a:r>
            <a:endParaRPr lang="en-CA" sz="2400" dirty="0"/>
          </a:p>
          <a:p>
            <a:pPr marL="285750" indent="-285750">
              <a:buFont typeface="Arial" panose="020B0604020202020204" pitchFamily="34" charset="0"/>
              <a:buChar char="•"/>
            </a:pPr>
            <a:r>
              <a:rPr lang="en-US" sz="2400" u="sng" dirty="0">
                <a:hlinkClick r:id="rId2" tooltip="https://georgiancollege.sharepoint.com/:b:/r/sites/Employee/Procedures/Administration/AD-016%20Access%20to%20Georgian%20College%20Resources%20for%20Research.pdf?csf=1&amp;web=1&amp;e=3u3CCs"/>
              </a:rPr>
              <a:t>AD-016 Access to Georgian College Resources for Research</a:t>
            </a:r>
            <a:endParaRPr lang="en-US" sz="2400" dirty="0"/>
          </a:p>
          <a:p>
            <a:pPr marL="285750" indent="-285750">
              <a:buFont typeface="Arial" panose="020B0604020202020204" pitchFamily="34" charset="0"/>
              <a:buChar char="•"/>
            </a:pPr>
            <a:r>
              <a:rPr lang="en-US" sz="2400" u="sng" dirty="0">
                <a:hlinkClick r:id="rId3"/>
              </a:rPr>
              <a:t>AD-014 Responsible Practice and Ethics Review in Research</a:t>
            </a:r>
            <a:endParaRPr lang="en-US" sz="2400" dirty="0"/>
          </a:p>
          <a:p>
            <a:pPr marL="285750" indent="-285750">
              <a:buFont typeface="Arial" panose="020B0604020202020204" pitchFamily="34" charset="0"/>
              <a:buChar char="•"/>
            </a:pPr>
            <a:r>
              <a:rPr lang="en-US" sz="2400" u="sng" dirty="0">
                <a:hlinkClick r:id="rId4" tooltip="https://georgiancollege.sharepoint.com/:b:/r/sites/Employee/Procedures/Administration/AD-015%20Research-Integrity%20-%20BOG%20REVIEW%20PENDING.pdf?csf=1&amp;web=1&amp;e=ZaLbYS"/>
              </a:rPr>
              <a:t>AD-015 Research Integrity</a:t>
            </a:r>
            <a:endParaRPr lang="en-US" sz="2400" dirty="0"/>
          </a:p>
          <a:p>
            <a:r>
              <a:rPr lang="en-US" sz="2400" dirty="0"/>
              <a:t>Other Policies</a:t>
            </a:r>
            <a:r>
              <a:rPr lang="en-US" sz="2400" baseline="30000" dirty="0"/>
              <a:t>2</a:t>
            </a:r>
            <a:endParaRPr lang="en-US" sz="2400" dirty="0"/>
          </a:p>
          <a:p>
            <a:pPr marL="342900" indent="-342900">
              <a:buFont typeface="Arial" panose="020B0604020202020204" pitchFamily="34" charset="0"/>
              <a:buChar char="•"/>
            </a:pPr>
            <a:r>
              <a:rPr lang="en-US" sz="2400" u="sng" dirty="0">
                <a:hlinkClick r:id="rId5"/>
              </a:rPr>
              <a:t>2-110 Temporary poster and semi-permanent graphic panel posting procedure</a:t>
            </a:r>
            <a:endParaRPr lang="en-US" sz="2400" u="sng" dirty="0"/>
          </a:p>
          <a:p>
            <a:pPr marL="342900" indent="-342900">
              <a:buFont typeface="Arial" panose="020B0604020202020204" pitchFamily="34" charset="0"/>
              <a:buChar char="•"/>
            </a:pPr>
            <a:r>
              <a:rPr lang="en-CA" sz="2400" u="sng" dirty="0">
                <a:hlinkClick r:id="rId6" tooltip="https://georgiancollege.sharepoint.com/:w:/r/sites/Employee/Procedures/Administration/AD-004%20Privacy.docx?d=w771fc1e699e643d3a1aec21fc989a6c9&amp;csf=1&amp;web=1&amp;e=7FmMYA"/>
              </a:rPr>
              <a:t>AD-004 Privacy</a:t>
            </a:r>
            <a:endParaRPr lang="en-CA" sz="2400" u="sng" dirty="0"/>
          </a:p>
          <a:p>
            <a:pPr marL="342900" indent="-342900">
              <a:buFont typeface="Arial" panose="020B0604020202020204" pitchFamily="34" charset="0"/>
              <a:buChar char="•"/>
            </a:pPr>
            <a:r>
              <a:rPr lang="en-US" sz="2400" u="sng" dirty="0">
                <a:hlinkClick r:id="rId7" tooltip="https://georgiancollege.sharepoint.com/:w:/r/sites/Employee/Procedures/_layouts/15/Doc.aspx?sourcedoc=%7b78DFC5AF-C8B0-4439-AB55-DEA14386E89B%7d&amp;file=AD-005%20Email%20appropriate%20use%20and%20anit-spam%20compliance.docx&amp;action=default&amp;mobileredirect=true"/>
              </a:rPr>
              <a:t>AD-005 Email Appropriate Use and Anti-Spam Compliance</a:t>
            </a:r>
            <a:endParaRPr lang="en-US" sz="2400" u="sng" dirty="0"/>
          </a:p>
          <a:p>
            <a:pPr marL="342900" indent="-342900">
              <a:buFont typeface="Arial" panose="020B0604020202020204" pitchFamily="34" charset="0"/>
              <a:buChar char="•"/>
            </a:pPr>
            <a:r>
              <a:rPr lang="en-CA" sz="2400" u="sng" dirty="0">
                <a:hlinkClick r:id="rId8"/>
              </a:rPr>
              <a:t>1-130 Intellectual Property</a:t>
            </a:r>
            <a:endParaRPr lang="en-CA" sz="2400" u="sng" dirty="0"/>
          </a:p>
          <a:p>
            <a:pPr marL="342900" indent="-342900">
              <a:buFont typeface="Arial" panose="020B0604020202020204" pitchFamily="34" charset="0"/>
              <a:buChar char="•"/>
            </a:pPr>
            <a:r>
              <a:rPr lang="en-CA" sz="2400" u="sng" dirty="0">
                <a:hlinkClick r:id="rId9"/>
              </a:rPr>
              <a:t>4-126 Conflict of Interest</a:t>
            </a:r>
            <a:endParaRPr lang="en-CA" sz="2400" u="sng" dirty="0"/>
          </a:p>
          <a:p>
            <a:pPr marL="342900" indent="-342900">
              <a:buFont typeface="Arial" panose="020B0604020202020204" pitchFamily="34" charset="0"/>
              <a:buChar char="•"/>
            </a:pPr>
            <a:r>
              <a:rPr lang="en-CA" sz="2400" b="1" dirty="0">
                <a:hlinkClick r:id="rId10"/>
              </a:rPr>
              <a:t>Health Information Privacy policies</a:t>
            </a:r>
            <a:endParaRPr lang="en-CA" sz="2400" u="sng" dirty="0"/>
          </a:p>
          <a:p>
            <a:pPr marL="342900" indent="-34290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D45075C1-BE62-439B-A565-B4FC0B2418F0}"/>
              </a:ext>
            </a:extLst>
          </p:cNvPr>
          <p:cNvSpPr txBox="1"/>
          <p:nvPr/>
        </p:nvSpPr>
        <p:spPr>
          <a:xfrm>
            <a:off x="2280744" y="6226738"/>
            <a:ext cx="6207617" cy="523220"/>
          </a:xfrm>
          <a:prstGeom prst="rect">
            <a:avLst/>
          </a:prstGeom>
          <a:noFill/>
        </p:spPr>
        <p:txBody>
          <a:bodyPr wrap="square" rtlCol="0">
            <a:spAutoFit/>
          </a:bodyPr>
          <a:lstStyle/>
          <a:p>
            <a:pPr marL="342900" indent="-342900">
              <a:buAutoNum type="arabicPeriod"/>
            </a:pPr>
            <a:r>
              <a:rPr lang="en-CA" sz="1400" dirty="0"/>
              <a:t>Refer to the </a:t>
            </a:r>
            <a:r>
              <a:rPr lang="en-CA" sz="1400" dirty="0">
                <a:hlinkClick r:id="rId11"/>
              </a:rPr>
              <a:t>GCREB website </a:t>
            </a:r>
            <a:r>
              <a:rPr lang="en-CA" sz="1400" dirty="0"/>
              <a:t>or employee portal for the most recent versions.</a:t>
            </a:r>
          </a:p>
          <a:p>
            <a:pPr marL="342900" indent="-342900">
              <a:buAutoNum type="arabicPeriod"/>
            </a:pPr>
            <a:r>
              <a:rPr lang="en-CA" sz="1400" dirty="0"/>
              <a:t>Some of these policies are only accessible on the employee portal.</a:t>
            </a:r>
          </a:p>
        </p:txBody>
      </p:sp>
    </p:spTree>
    <p:extLst>
      <p:ext uri="{BB962C8B-B14F-4D97-AF65-F5344CB8AC3E}">
        <p14:creationId xmlns:p14="http://schemas.microsoft.com/office/powerpoint/2010/main" val="98618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3E5B-ECB0-4145-984B-62B9BD3FFB65}"/>
              </a:ext>
            </a:extLst>
          </p:cNvPr>
          <p:cNvSpPr>
            <a:spLocks noGrp="1"/>
          </p:cNvSpPr>
          <p:nvPr>
            <p:ph type="title"/>
          </p:nvPr>
        </p:nvSpPr>
        <p:spPr/>
        <p:txBody>
          <a:bodyPr/>
          <a:lstStyle/>
          <a:p>
            <a:r>
              <a:rPr lang="en-CA" dirty="0"/>
              <a:t>Resources</a:t>
            </a:r>
            <a:r>
              <a:rPr lang="en-CA" baseline="30000" dirty="0"/>
              <a:t>1</a:t>
            </a:r>
            <a:endParaRPr lang="en-CA" dirty="0"/>
          </a:p>
        </p:txBody>
      </p:sp>
      <p:sp>
        <p:nvSpPr>
          <p:cNvPr id="5" name="TextBox 4">
            <a:extLst>
              <a:ext uri="{FF2B5EF4-FFF2-40B4-BE49-F238E27FC236}">
                <a16:creationId xmlns:a16="http://schemas.microsoft.com/office/drawing/2014/main" id="{528AF29B-BF0B-4E64-8A75-228D57D6E426}"/>
              </a:ext>
            </a:extLst>
          </p:cNvPr>
          <p:cNvSpPr txBox="1"/>
          <p:nvPr/>
        </p:nvSpPr>
        <p:spPr>
          <a:xfrm>
            <a:off x="389105" y="1132999"/>
            <a:ext cx="8326877" cy="5139869"/>
          </a:xfrm>
          <a:prstGeom prst="rect">
            <a:avLst/>
          </a:prstGeom>
          <a:noFill/>
        </p:spPr>
        <p:txBody>
          <a:bodyPr wrap="square" numCol="1" rtlCol="0">
            <a:spAutoFit/>
          </a:bodyPr>
          <a:lstStyle/>
          <a:p>
            <a:pPr marL="285750" indent="-285750">
              <a:buFont typeface="Arial" panose="020B0604020202020204" pitchFamily="34" charset="0"/>
              <a:buChar char="•"/>
            </a:pPr>
            <a:r>
              <a:rPr lang="en-CA" sz="2800" dirty="0">
                <a:hlinkClick r:id="rId2"/>
              </a:rPr>
              <a:t>GCREB Website</a:t>
            </a:r>
            <a:endParaRPr lang="en-CA" sz="2800" dirty="0"/>
          </a:p>
          <a:p>
            <a:pPr marL="285750" indent="-285750">
              <a:buFont typeface="Arial" panose="020B0604020202020204" pitchFamily="34" charset="0"/>
              <a:buChar char="•"/>
            </a:pPr>
            <a:r>
              <a:rPr lang="en-CA" sz="2800" dirty="0">
                <a:hlinkClick r:id="rId3"/>
              </a:rPr>
              <a:t>Panel on Research Ethics</a:t>
            </a:r>
            <a:r>
              <a:rPr lang="en-CA" sz="2800" dirty="0"/>
              <a:t> (Has TCPS2 interpretations)</a:t>
            </a:r>
          </a:p>
          <a:p>
            <a:pPr marL="285750" indent="-285750">
              <a:buFont typeface="Arial" panose="020B0604020202020204" pitchFamily="34" charset="0"/>
              <a:buChar char="•"/>
            </a:pPr>
            <a:r>
              <a:rPr lang="en-US" sz="2800" dirty="0">
                <a:hlinkClick r:id="rId4"/>
              </a:rPr>
              <a:t>Tri-Council Policy Statement: Ethical Conduct for Research Involving Humans – TCPS 2 (2018)</a:t>
            </a:r>
            <a:endParaRPr lang="en-US" sz="2800" dirty="0"/>
          </a:p>
          <a:p>
            <a:pPr marL="285750" indent="-285750">
              <a:buFont typeface="Arial" panose="020B0604020202020204" pitchFamily="34" charset="0"/>
              <a:buChar char="•"/>
            </a:pPr>
            <a:r>
              <a:rPr lang="en-US" sz="2800" dirty="0">
                <a:hlinkClick r:id="rId5"/>
              </a:rPr>
              <a:t>The TCPS 2 Tutorial: Course on Research Ethics (CORE)</a:t>
            </a:r>
            <a:r>
              <a:rPr lang="en-US" sz="2800" dirty="0"/>
              <a:t> </a:t>
            </a:r>
            <a:r>
              <a:rPr lang="en-US" sz="2800" b="1" dirty="0"/>
              <a:t>(Required for ethics approval)</a:t>
            </a:r>
          </a:p>
          <a:p>
            <a:pPr marL="285750" indent="-285750">
              <a:buFont typeface="Arial" panose="020B0604020202020204" pitchFamily="34" charset="0"/>
              <a:buChar char="•"/>
            </a:pPr>
            <a:r>
              <a:rPr lang="en-US" sz="2400" u="sng" dirty="0">
                <a:hlinkClick r:id="rId6"/>
              </a:rPr>
              <a:t>Responsible and Ethical Conduct of College Research, a guide</a:t>
            </a:r>
            <a:endParaRPr lang="en-US" sz="2400" dirty="0"/>
          </a:p>
          <a:p>
            <a:pPr marL="285750" indent="-285750">
              <a:buFont typeface="Arial" panose="020B0604020202020204" pitchFamily="34" charset="0"/>
              <a:buChar char="•"/>
            </a:pPr>
            <a:r>
              <a:rPr lang="en-US" sz="2400" u="sng" dirty="0">
                <a:hlinkClick r:id="rId7"/>
              </a:rPr>
              <a:t>Responsible and Ethical Conduct of College Research, a tutorial</a:t>
            </a:r>
            <a:r>
              <a:rPr lang="en-US" sz="2400" dirty="0"/>
              <a:t>﻿﻿</a:t>
            </a:r>
            <a:endParaRPr lang="en-US" sz="3600" b="1" dirty="0"/>
          </a:p>
          <a:p>
            <a:pPr marL="285750" indent="-285750">
              <a:buFont typeface="Arial" panose="020B0604020202020204" pitchFamily="34" charset="0"/>
              <a:buChar char="•"/>
            </a:pPr>
            <a:r>
              <a:rPr lang="en-CA" sz="2800" dirty="0">
                <a:hlinkClick r:id="rId8"/>
              </a:rPr>
              <a:t>IT Security</a:t>
            </a:r>
            <a:endParaRPr lang="en-CA" sz="2800" dirty="0"/>
          </a:p>
          <a:p>
            <a:pPr marL="285750" indent="-285750">
              <a:buFont typeface="Arial" panose="020B0604020202020204" pitchFamily="34" charset="0"/>
              <a:buChar char="•"/>
            </a:pPr>
            <a:r>
              <a:rPr lang="en-CA" sz="2800" dirty="0"/>
              <a:t>​</a:t>
            </a:r>
            <a:r>
              <a:rPr lang="en-CA" sz="2800" u="sng" dirty="0">
                <a:hlinkClick r:id="rId9"/>
              </a:rPr>
              <a:t>​​​​Access and Privacy Office​</a:t>
            </a:r>
            <a:endParaRPr lang="en-CA" sz="2800" dirty="0"/>
          </a:p>
          <a:p>
            <a:pPr marL="285750" indent="-285750">
              <a:buFont typeface="Arial" panose="020B0604020202020204" pitchFamily="34" charset="0"/>
              <a:buChar char="•"/>
            </a:pPr>
            <a:r>
              <a:rPr lang="en-CA" sz="2800" u="sng" dirty="0">
                <a:hlinkClick r:id="rId10"/>
              </a:rPr>
              <a:t>Marketing and Communications</a:t>
            </a:r>
            <a:endParaRPr lang="en-CA" sz="2800" dirty="0"/>
          </a:p>
          <a:p>
            <a:pPr marL="285750" indent="-285750">
              <a:buFont typeface="Arial" panose="020B0604020202020204" pitchFamily="34" charset="0"/>
              <a:buChar char="•"/>
            </a:pPr>
            <a:r>
              <a:rPr lang="en-CA" sz="2800" u="sng" dirty="0">
                <a:hlinkClick r:id="rId11"/>
              </a:rPr>
              <a:t>Accessibility</a:t>
            </a:r>
            <a:endParaRPr lang="en-CA" dirty="0"/>
          </a:p>
        </p:txBody>
      </p:sp>
      <p:sp>
        <p:nvSpPr>
          <p:cNvPr id="3" name="Rectangle 2">
            <a:extLst>
              <a:ext uri="{FF2B5EF4-FFF2-40B4-BE49-F238E27FC236}">
                <a16:creationId xmlns:a16="http://schemas.microsoft.com/office/drawing/2014/main" id="{3EBD633D-42C4-46DB-880B-80F8AF223AA8}"/>
              </a:ext>
            </a:extLst>
          </p:cNvPr>
          <p:cNvSpPr/>
          <p:nvPr/>
        </p:nvSpPr>
        <p:spPr>
          <a:xfrm>
            <a:off x="2472344" y="6353781"/>
            <a:ext cx="6243638" cy="307777"/>
          </a:xfrm>
          <a:prstGeom prst="rect">
            <a:avLst/>
          </a:prstGeom>
        </p:spPr>
        <p:txBody>
          <a:bodyPr wrap="square">
            <a:spAutoFit/>
          </a:bodyPr>
          <a:lstStyle/>
          <a:p>
            <a:pPr marL="342900" indent="-342900">
              <a:buAutoNum type="arabicPeriod"/>
            </a:pPr>
            <a:r>
              <a:rPr lang="en-CA" sz="1400" dirty="0"/>
              <a:t>Some of these resources are only accessible on the employee portal.</a:t>
            </a:r>
          </a:p>
        </p:txBody>
      </p:sp>
    </p:spTree>
    <p:extLst>
      <p:ext uri="{BB962C8B-B14F-4D97-AF65-F5344CB8AC3E}">
        <p14:creationId xmlns:p14="http://schemas.microsoft.com/office/powerpoint/2010/main" val="203153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5638" y="1929284"/>
            <a:ext cx="7874000" cy="3386294"/>
          </a:xfrm>
        </p:spPr>
        <p:txBody>
          <a:bodyPr/>
          <a:lstStyle/>
          <a:p>
            <a:pPr algn="ctr"/>
            <a:r>
              <a:rPr lang="en-CA" dirty="0"/>
              <a:t>Common Pitfalls</a:t>
            </a:r>
          </a:p>
          <a:p>
            <a:pPr algn="ctr"/>
            <a:r>
              <a:rPr lang="en-CA" dirty="0"/>
              <a:t>and</a:t>
            </a:r>
          </a:p>
          <a:p>
            <a:pPr algn="ctr"/>
            <a:r>
              <a:rPr lang="en-CA" dirty="0"/>
              <a:t>FAQ</a:t>
            </a:r>
          </a:p>
        </p:txBody>
      </p:sp>
      <p:sp>
        <p:nvSpPr>
          <p:cNvPr id="3" name="Oval 2"/>
          <p:cNvSpPr>
            <a:spLocks/>
          </p:cNvSpPr>
          <p:nvPr/>
        </p:nvSpPr>
        <p:spPr>
          <a:xfrm>
            <a:off x="4187952" y="762000"/>
            <a:ext cx="768096" cy="768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b="1" dirty="0">
                <a:solidFill>
                  <a:schemeClr val="tx1"/>
                </a:solidFill>
              </a:rPr>
              <a:t>4</a:t>
            </a:r>
          </a:p>
        </p:txBody>
      </p:sp>
    </p:spTree>
    <p:extLst>
      <p:ext uri="{BB962C8B-B14F-4D97-AF65-F5344CB8AC3E}">
        <p14:creationId xmlns:p14="http://schemas.microsoft.com/office/powerpoint/2010/main" val="342335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5638" y="762000"/>
            <a:ext cx="7874000" cy="4296888"/>
          </a:xfrm>
        </p:spPr>
        <p:txBody>
          <a:bodyPr/>
          <a:lstStyle/>
          <a:p>
            <a:pPr algn="ctr"/>
            <a:r>
              <a:rPr lang="en-CA" dirty="0"/>
              <a:t>Why Research Ethics?</a:t>
            </a:r>
          </a:p>
        </p:txBody>
      </p:sp>
      <p:sp>
        <p:nvSpPr>
          <p:cNvPr id="3" name="Oval 2"/>
          <p:cNvSpPr>
            <a:spLocks/>
          </p:cNvSpPr>
          <p:nvPr/>
        </p:nvSpPr>
        <p:spPr>
          <a:xfrm>
            <a:off x="4208590" y="1710817"/>
            <a:ext cx="768096" cy="764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4000" b="1" dirty="0">
                <a:solidFill>
                  <a:schemeClr val="tx1"/>
                </a:solidFill>
              </a:rPr>
              <a:t>1</a:t>
            </a:r>
          </a:p>
        </p:txBody>
      </p:sp>
    </p:spTree>
    <p:extLst>
      <p:ext uri="{BB962C8B-B14F-4D97-AF65-F5344CB8AC3E}">
        <p14:creationId xmlns:p14="http://schemas.microsoft.com/office/powerpoint/2010/main" val="78851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DD42-8ABF-4CC3-B47D-508B78BE43D9}"/>
              </a:ext>
            </a:extLst>
          </p:cNvPr>
          <p:cNvSpPr>
            <a:spLocks noGrp="1"/>
          </p:cNvSpPr>
          <p:nvPr>
            <p:ph type="title"/>
          </p:nvPr>
        </p:nvSpPr>
        <p:spPr/>
        <p:txBody>
          <a:bodyPr/>
          <a:lstStyle/>
          <a:p>
            <a:r>
              <a:rPr lang="en-CA" dirty="0"/>
              <a:t>Common Pitfalls</a:t>
            </a:r>
          </a:p>
        </p:txBody>
      </p:sp>
      <p:sp>
        <p:nvSpPr>
          <p:cNvPr id="3" name="Text Placeholder 2">
            <a:extLst>
              <a:ext uri="{FF2B5EF4-FFF2-40B4-BE49-F238E27FC236}">
                <a16:creationId xmlns:a16="http://schemas.microsoft.com/office/drawing/2014/main" id="{5DD9F954-9361-4537-8D67-5F7C0E2FEC68}"/>
              </a:ext>
            </a:extLst>
          </p:cNvPr>
          <p:cNvSpPr>
            <a:spLocks noGrp="1"/>
          </p:cNvSpPr>
          <p:nvPr>
            <p:ph type="body" sz="quarter" idx="10"/>
          </p:nvPr>
        </p:nvSpPr>
        <p:spPr>
          <a:xfrm>
            <a:off x="655638" y="1276141"/>
            <a:ext cx="7874000" cy="4678572"/>
          </a:xfrm>
        </p:spPr>
        <p:txBody>
          <a:bodyPr/>
          <a:lstStyle/>
          <a:p>
            <a:r>
              <a:rPr lang="en-US" dirty="0"/>
              <a:t>Providing too much extraneous information instead of the information needed to assess research ethics, e.g. mixing the rationale, goals and methodology of </a:t>
            </a:r>
            <a:r>
              <a:rPr lang="en-US" b="1" dirty="0"/>
              <a:t>programming</a:t>
            </a:r>
            <a:r>
              <a:rPr lang="en-US" dirty="0"/>
              <a:t> (e.g. class activity that would occur anyway) into the rationale, research questions and methodology of the </a:t>
            </a:r>
            <a:r>
              <a:rPr lang="en-US" b="1" dirty="0"/>
              <a:t>research</a:t>
            </a:r>
          </a:p>
          <a:p>
            <a:r>
              <a:rPr lang="en-US" dirty="0"/>
              <a:t>Not providing sufficient information about what is required of participants or what will happen with the data</a:t>
            </a:r>
          </a:p>
          <a:p>
            <a:endParaRPr lang="en-US" dirty="0"/>
          </a:p>
          <a:p>
            <a:endParaRPr lang="en-CA" dirty="0"/>
          </a:p>
        </p:txBody>
      </p:sp>
    </p:spTree>
    <p:extLst>
      <p:ext uri="{BB962C8B-B14F-4D97-AF65-F5344CB8AC3E}">
        <p14:creationId xmlns:p14="http://schemas.microsoft.com/office/powerpoint/2010/main" val="221160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Text Placeholder 2"/>
          <p:cNvSpPr>
            <a:spLocks noGrp="1"/>
          </p:cNvSpPr>
          <p:nvPr>
            <p:ph type="body" sz="quarter" idx="10"/>
          </p:nvPr>
        </p:nvSpPr>
        <p:spPr>
          <a:xfrm>
            <a:off x="614362" y="1178805"/>
            <a:ext cx="8058704" cy="5001658"/>
          </a:xfrm>
        </p:spPr>
        <p:txBody>
          <a:bodyPr/>
          <a:lstStyle/>
          <a:p>
            <a:pPr marL="0" indent="0">
              <a:buNone/>
            </a:pPr>
            <a:r>
              <a:rPr lang="en-US" b="1" dirty="0"/>
              <a:t>Q: What other research approvals might I need?</a:t>
            </a:r>
          </a:p>
          <a:p>
            <a:pPr marL="0" indent="0">
              <a:buNone/>
            </a:pPr>
            <a:r>
              <a:rPr lang="en-US" dirty="0"/>
              <a:t>A: Other research locations, sponsors and institutions </a:t>
            </a:r>
            <a:r>
              <a:rPr lang="en-US" b="1" dirty="0"/>
              <a:t>may have their own requirements</a:t>
            </a:r>
            <a:r>
              <a:rPr lang="en-US" dirty="0"/>
              <a:t> for administrative approval (aka “institutional approval”) and/or ethics approval.</a:t>
            </a:r>
          </a:p>
          <a:p>
            <a:pPr marL="0" indent="0">
              <a:buNone/>
            </a:pPr>
            <a:endParaRPr lang="en-US" dirty="0"/>
          </a:p>
          <a:p>
            <a:pPr marL="0" indent="0">
              <a:buNone/>
            </a:pPr>
            <a:r>
              <a:rPr lang="en-US" b="1" dirty="0"/>
              <a:t>Q: What if I want to do the research at other colleges?</a:t>
            </a:r>
          </a:p>
          <a:p>
            <a:pPr marL="0" indent="0">
              <a:buNone/>
            </a:pPr>
            <a:r>
              <a:rPr lang="en-US" dirty="0"/>
              <a:t>A: For research projects being conducted at more than one Ontario college, see the </a:t>
            </a:r>
            <a:r>
              <a:rPr lang="en-US" dirty="0">
                <a:hlinkClick r:id="rId2"/>
              </a:rPr>
              <a:t>Ontario Colleges Multi-college Ethics Review Process </a:t>
            </a:r>
            <a:r>
              <a:rPr lang="en-US" dirty="0"/>
              <a:t>and use the Multi-college application form.</a:t>
            </a:r>
          </a:p>
        </p:txBody>
      </p:sp>
    </p:spTree>
    <p:extLst>
      <p:ext uri="{BB962C8B-B14F-4D97-AF65-F5344CB8AC3E}">
        <p14:creationId xmlns:p14="http://schemas.microsoft.com/office/powerpoint/2010/main" val="18613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Text Placeholder 2"/>
          <p:cNvSpPr>
            <a:spLocks noGrp="1"/>
          </p:cNvSpPr>
          <p:nvPr>
            <p:ph type="body" sz="quarter" idx="10"/>
          </p:nvPr>
        </p:nvSpPr>
        <p:spPr>
          <a:xfrm>
            <a:off x="655638" y="1371600"/>
            <a:ext cx="7874000" cy="4583113"/>
          </a:xfrm>
        </p:spPr>
        <p:txBody>
          <a:bodyPr/>
          <a:lstStyle/>
          <a:p>
            <a:pPr marL="0" indent="0">
              <a:buNone/>
            </a:pPr>
            <a:r>
              <a:rPr lang="en-US" b="1" dirty="0"/>
              <a:t>Q: When should I apply for research ethics approval? </a:t>
            </a:r>
          </a:p>
          <a:p>
            <a:pPr marL="0" indent="0">
              <a:buNone/>
            </a:pPr>
            <a:r>
              <a:rPr lang="en-US" dirty="0"/>
              <a:t>A: Recommended lead time is at least two months before you plan to commence the research.</a:t>
            </a:r>
          </a:p>
          <a:p>
            <a:pPr marL="0" indent="0">
              <a:buNone/>
            </a:pPr>
            <a:endParaRPr lang="en-US" dirty="0"/>
          </a:p>
          <a:p>
            <a:pPr marL="0" indent="0">
              <a:buNone/>
            </a:pPr>
            <a:r>
              <a:rPr lang="en-US" b="1" dirty="0"/>
              <a:t>Q: What format should I use for my application?</a:t>
            </a:r>
          </a:p>
          <a:p>
            <a:pPr marL="0" indent="0">
              <a:buNone/>
            </a:pPr>
            <a:r>
              <a:rPr lang="en-US" dirty="0"/>
              <a:t>A: Email Word or PDF documents (NOT scanned images) to </a:t>
            </a:r>
            <a:r>
              <a:rPr lang="en-US" dirty="0">
                <a:hlinkClick r:id="rId3"/>
              </a:rPr>
              <a:t>reb@georgiancollege.ca</a:t>
            </a:r>
            <a:r>
              <a:rPr lang="en-US" dirty="0"/>
              <a:t> . Attach TCPS2 CORE certificates, all recruitment and consent documents, data collection tools, and scans of initial and signature pages.</a:t>
            </a:r>
          </a:p>
        </p:txBody>
      </p:sp>
    </p:spTree>
    <p:extLst>
      <p:ext uri="{BB962C8B-B14F-4D97-AF65-F5344CB8AC3E}">
        <p14:creationId xmlns:p14="http://schemas.microsoft.com/office/powerpoint/2010/main" val="1606504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More questions?</a:t>
            </a:r>
          </a:p>
        </p:txBody>
      </p:sp>
      <p:sp>
        <p:nvSpPr>
          <p:cNvPr id="3" name="Text Placeholder 2"/>
          <p:cNvSpPr>
            <a:spLocks noGrp="1"/>
          </p:cNvSpPr>
          <p:nvPr>
            <p:ph type="body" sz="quarter" idx="10"/>
          </p:nvPr>
        </p:nvSpPr>
        <p:spPr/>
        <p:txBody>
          <a:bodyPr/>
          <a:lstStyle/>
          <a:p>
            <a:r>
              <a:rPr lang="en-US" sz="3200" dirty="0"/>
              <a:t>First, please check the website: </a:t>
            </a:r>
          </a:p>
          <a:p>
            <a:pPr marL="0" indent="0">
              <a:buNone/>
            </a:pPr>
            <a:r>
              <a:rPr lang="en-US" sz="3200" dirty="0">
                <a:hlinkClick r:id="rId2"/>
              </a:rPr>
              <a:t>www.georgiancollege.ca/researchethicsboard</a:t>
            </a:r>
            <a:endParaRPr lang="en-US" sz="3200" dirty="0"/>
          </a:p>
          <a:p>
            <a:pPr marL="0" indent="0">
              <a:buNone/>
            </a:pPr>
            <a:r>
              <a:rPr lang="en-US" sz="3200" dirty="0"/>
              <a:t> </a:t>
            </a:r>
          </a:p>
          <a:p>
            <a:r>
              <a:rPr lang="en-US" sz="3200" dirty="0"/>
              <a:t>Call Mary Whittaker at ext. 5395 or email </a:t>
            </a:r>
            <a:r>
              <a:rPr lang="en-US" sz="3200" dirty="0">
                <a:hlinkClick r:id="rId3"/>
              </a:rPr>
              <a:t>reb@georgiancollege.ca</a:t>
            </a:r>
            <a:r>
              <a:rPr lang="en-US" sz="3200" dirty="0"/>
              <a:t> </a:t>
            </a:r>
          </a:p>
        </p:txBody>
      </p:sp>
    </p:spTree>
    <p:extLst>
      <p:ext uri="{BB962C8B-B14F-4D97-AF65-F5344CB8AC3E}">
        <p14:creationId xmlns:p14="http://schemas.microsoft.com/office/powerpoint/2010/main" val="204524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196378-BD16-415B-B23F-3045BC94818E}"/>
              </a:ext>
            </a:extLst>
          </p:cNvPr>
          <p:cNvPicPr>
            <a:picLocks noChangeAspect="1"/>
          </p:cNvPicPr>
          <p:nvPr/>
        </p:nvPicPr>
        <p:blipFill rotWithShape="1">
          <a:blip r:embed="rId3"/>
          <a:srcRect r="4" b="-4"/>
          <a:stretch/>
        </p:blipFill>
        <p:spPr>
          <a:xfrm>
            <a:off x="20" y="10"/>
            <a:ext cx="9143980" cy="6103907"/>
          </a:xfrm>
          <a:prstGeom prst="rect">
            <a:avLst/>
          </a:prstGeom>
          <a:noFill/>
        </p:spPr>
      </p:pic>
      <p:sp>
        <p:nvSpPr>
          <p:cNvPr id="2" name="Title 1">
            <a:extLst>
              <a:ext uri="{FF2B5EF4-FFF2-40B4-BE49-F238E27FC236}">
                <a16:creationId xmlns:a16="http://schemas.microsoft.com/office/drawing/2014/main" id="{6AE9AFF0-AA62-43D3-A32A-B58A25EA5E67}"/>
              </a:ext>
            </a:extLst>
          </p:cNvPr>
          <p:cNvSpPr>
            <a:spLocks noGrp="1"/>
          </p:cNvSpPr>
          <p:nvPr>
            <p:ph type="body" sz="quarter" idx="12"/>
          </p:nvPr>
        </p:nvSpPr>
        <p:spPr>
          <a:xfrm>
            <a:off x="0" y="4432347"/>
            <a:ext cx="9145137" cy="1671570"/>
          </a:xfrm>
        </p:spPr>
        <p:txBody>
          <a:bodyPr lIns="0" tIns="0" rIns="0" bIns="0" anchor="t">
            <a:normAutofit/>
          </a:bodyPr>
          <a:lstStyle/>
          <a:p>
            <a:r>
              <a:rPr lang="en-US" sz="3200" dirty="0">
                <a:cs typeface="Calibri"/>
              </a:rPr>
              <a:t>Controversial Gene-Edited Baby Study:</a:t>
            </a:r>
          </a:p>
          <a:p>
            <a:pPr lvl="1"/>
            <a:r>
              <a:rPr lang="en-US" dirty="0">
                <a:cs typeface="Calibri Light"/>
              </a:rPr>
              <a:t>Chinese</a:t>
            </a:r>
            <a:r>
              <a:rPr lang="en-US" dirty="0">
                <a:ea typeface="+mn-lt"/>
                <a:cs typeface="+mn-lt"/>
              </a:rPr>
              <a:t> Researcher, He Jiankui, 2018  </a:t>
            </a:r>
            <a:endParaRPr lang="en-US" dirty="0">
              <a:cs typeface="Calibri Light"/>
            </a:endParaRPr>
          </a:p>
          <a:p>
            <a:pPr lvl="1"/>
            <a:r>
              <a:rPr lang="en-US" dirty="0">
                <a:ea typeface="+mn-lt"/>
                <a:cs typeface="+mn-lt"/>
              </a:rPr>
              <a:t>Claimed to have successfully altered the genes of twin girls born to a HIV positive father and HIV negative mother; editing out HIV</a:t>
            </a:r>
            <a:endParaRPr lang="en-US" dirty="0">
              <a:cs typeface="Calibri Light"/>
            </a:endParaRPr>
          </a:p>
        </p:txBody>
      </p:sp>
    </p:spTree>
    <p:extLst>
      <p:ext uri="{BB962C8B-B14F-4D97-AF65-F5344CB8AC3E}">
        <p14:creationId xmlns:p14="http://schemas.microsoft.com/office/powerpoint/2010/main" val="292361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croscope slide">
            <a:extLst>
              <a:ext uri="{FF2B5EF4-FFF2-40B4-BE49-F238E27FC236}">
                <a16:creationId xmlns:a16="http://schemas.microsoft.com/office/drawing/2014/main" id="{25039936-48A8-41B8-B41B-925BF54A351A}"/>
              </a:ext>
            </a:extLst>
          </p:cNvPr>
          <p:cNvPicPr>
            <a:picLocks noChangeAspect="1"/>
          </p:cNvPicPr>
          <p:nvPr/>
        </p:nvPicPr>
        <p:blipFill rotWithShape="1">
          <a:blip r:embed="rId3"/>
          <a:srcRect l="77" r="77"/>
          <a:stretch/>
        </p:blipFill>
        <p:spPr>
          <a:xfrm>
            <a:off x="20" y="10"/>
            <a:ext cx="9143980" cy="6103907"/>
          </a:xfrm>
          <a:prstGeom prst="rect">
            <a:avLst/>
          </a:prstGeom>
          <a:noFill/>
        </p:spPr>
      </p:pic>
      <p:sp>
        <p:nvSpPr>
          <p:cNvPr id="11" name="Text Placeholder 2">
            <a:extLst>
              <a:ext uri="{FF2B5EF4-FFF2-40B4-BE49-F238E27FC236}">
                <a16:creationId xmlns:a16="http://schemas.microsoft.com/office/drawing/2014/main" id="{0A9F27E2-C4C8-47C5-B008-76419D36B4DB}"/>
              </a:ext>
            </a:extLst>
          </p:cNvPr>
          <p:cNvSpPr>
            <a:spLocks noGrp="1"/>
          </p:cNvSpPr>
          <p:nvPr>
            <p:ph type="body" sz="quarter" idx="12"/>
          </p:nvPr>
        </p:nvSpPr>
        <p:spPr>
          <a:xfrm>
            <a:off x="-1" y="4495800"/>
            <a:ext cx="5473701" cy="1439863"/>
          </a:xfrm>
        </p:spPr>
        <p:txBody>
          <a:bodyPr lIns="320040" tIns="228600" rIns="320040" bIns="228600" anchor="t"/>
          <a:lstStyle/>
          <a:p>
            <a:r>
              <a:rPr lang="en-US" sz="3600" dirty="0">
                <a:cs typeface="Calibri"/>
              </a:rPr>
              <a:t>Ethical Issues of Informed Consent</a:t>
            </a:r>
          </a:p>
        </p:txBody>
      </p:sp>
    </p:spTree>
    <p:extLst>
      <p:ext uri="{BB962C8B-B14F-4D97-AF65-F5344CB8AC3E}">
        <p14:creationId xmlns:p14="http://schemas.microsoft.com/office/powerpoint/2010/main" val="302253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Research Ethics is Important</a:t>
            </a:r>
          </a:p>
        </p:txBody>
      </p:sp>
      <p:sp>
        <p:nvSpPr>
          <p:cNvPr id="3" name="Text Placeholder 2"/>
          <p:cNvSpPr>
            <a:spLocks noGrp="1"/>
          </p:cNvSpPr>
          <p:nvPr>
            <p:ph type="body" sz="quarter" idx="10"/>
          </p:nvPr>
        </p:nvSpPr>
        <p:spPr>
          <a:xfrm>
            <a:off x="655638" y="1978025"/>
            <a:ext cx="7874000" cy="3072277"/>
          </a:xfrm>
        </p:spPr>
        <p:txBody>
          <a:bodyPr/>
          <a:lstStyle/>
          <a:p>
            <a:pPr marL="0" indent="0">
              <a:buNone/>
            </a:pPr>
            <a:r>
              <a:rPr lang="en-US" dirty="0"/>
              <a:t>Ethics:</a:t>
            </a:r>
          </a:p>
          <a:p>
            <a:r>
              <a:rPr lang="en-US" dirty="0"/>
              <a:t>Lays out what is legitimate and what is not</a:t>
            </a:r>
          </a:p>
          <a:p>
            <a:r>
              <a:rPr lang="en-US" dirty="0"/>
              <a:t>Moral research procedures</a:t>
            </a:r>
          </a:p>
          <a:p>
            <a:r>
              <a:rPr lang="en-US" dirty="0"/>
              <a:t>Balances: the pursuit of knowledge and the rights of the research participants or others in society</a:t>
            </a:r>
          </a:p>
          <a:p>
            <a:r>
              <a:rPr lang="en-US" dirty="0"/>
              <a:t>Professional obligation</a:t>
            </a:r>
          </a:p>
        </p:txBody>
      </p:sp>
    </p:spTree>
    <p:extLst>
      <p:ext uri="{BB962C8B-B14F-4D97-AF65-F5344CB8AC3E}">
        <p14:creationId xmlns:p14="http://schemas.microsoft.com/office/powerpoint/2010/main" val="79197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Standard</a:t>
            </a:r>
          </a:p>
        </p:txBody>
      </p:sp>
      <p:grpSp>
        <p:nvGrpSpPr>
          <p:cNvPr id="18" name="Group 17"/>
          <p:cNvGrpSpPr/>
          <p:nvPr/>
        </p:nvGrpSpPr>
        <p:grpSpPr>
          <a:xfrm>
            <a:off x="1062626" y="1296481"/>
            <a:ext cx="6709186" cy="4390614"/>
            <a:chOff x="304800" y="1397000"/>
            <a:chExt cx="6709186" cy="4390614"/>
          </a:xfrm>
        </p:grpSpPr>
        <p:sp>
          <p:nvSpPr>
            <p:cNvPr id="7" name="Isosceles Triangle 6"/>
            <p:cNvSpPr/>
            <p:nvPr/>
          </p:nvSpPr>
          <p:spPr>
            <a:xfrm>
              <a:off x="304800" y="1397000"/>
              <a:ext cx="5181600" cy="4390614"/>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nvGrpSpPr>
            <p:cNvPr id="8" name="Group 7"/>
            <p:cNvGrpSpPr/>
            <p:nvPr/>
          </p:nvGrpSpPr>
          <p:grpSpPr>
            <a:xfrm>
              <a:off x="3186654" y="2194582"/>
              <a:ext cx="3827332" cy="962025"/>
              <a:chOff x="2743199" y="408582"/>
              <a:chExt cx="2641600" cy="962025"/>
            </a:xfrm>
          </p:grpSpPr>
          <p:sp>
            <p:nvSpPr>
              <p:cNvPr id="15" name="Rounded Rectangle 14"/>
              <p:cNvSpPr/>
              <p:nvPr/>
            </p:nvSpPr>
            <p:spPr>
              <a:xfrm>
                <a:off x="2743199" y="408582"/>
                <a:ext cx="2641600" cy="9620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5"/>
              <p:cNvSpPr txBox="1"/>
              <p:nvPr/>
            </p:nvSpPr>
            <p:spPr>
              <a:xfrm>
                <a:off x="2790161" y="455544"/>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defPPr>
                  <a:defRPr lang="en-US"/>
                </a:defPPr>
                <a:lvl1pPr lvl="0" algn="ctr" defTabSz="755650">
                  <a:lnSpc>
                    <a:spcPct val="90000"/>
                  </a:lnSpc>
                  <a:spcBef>
                    <a:spcPct val="0"/>
                  </a:spcBef>
                  <a:defRPr b="1"/>
                </a:lvl1pPr>
              </a:lstStyle>
              <a:p>
                <a:r>
                  <a:rPr lang="en-US" dirty="0">
                    <a:latin typeface="+mj-lt"/>
                  </a:rPr>
                  <a:t>Canadian Institutes of Health Research  (CIHR)</a:t>
                </a:r>
              </a:p>
            </p:txBody>
          </p:sp>
        </p:grpSp>
        <p:grpSp>
          <p:nvGrpSpPr>
            <p:cNvPr id="9" name="Group 8"/>
            <p:cNvGrpSpPr/>
            <p:nvPr/>
          </p:nvGrpSpPr>
          <p:grpSpPr>
            <a:xfrm>
              <a:off x="3186654" y="3276860"/>
              <a:ext cx="3827332" cy="962025"/>
              <a:chOff x="2743199" y="1490860"/>
              <a:chExt cx="2641600" cy="962025"/>
            </a:xfrm>
          </p:grpSpPr>
          <p:sp>
            <p:nvSpPr>
              <p:cNvPr id="13" name="Rounded Rectangle 12"/>
              <p:cNvSpPr/>
              <p:nvPr/>
            </p:nvSpPr>
            <p:spPr>
              <a:xfrm>
                <a:off x="2743199" y="1490860"/>
                <a:ext cx="2641600" cy="9620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7"/>
              <p:cNvSpPr txBox="1"/>
              <p:nvPr/>
            </p:nvSpPr>
            <p:spPr>
              <a:xfrm>
                <a:off x="2790161" y="1537822"/>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defPPr>
                  <a:defRPr lang="en-US"/>
                </a:defPPr>
                <a:lvl1pPr lvl="0" algn="ctr" defTabSz="755650">
                  <a:lnSpc>
                    <a:spcPct val="90000"/>
                  </a:lnSpc>
                  <a:spcBef>
                    <a:spcPct val="0"/>
                  </a:spcBef>
                  <a:defRPr b="1"/>
                </a:lvl1pPr>
              </a:lstStyle>
              <a:p>
                <a:r>
                  <a:rPr lang="en-US" dirty="0">
                    <a:latin typeface="+mj-lt"/>
                  </a:rPr>
                  <a:t>Natural Sciences and Engineering Research Council of Canada  </a:t>
                </a:r>
              </a:p>
              <a:p>
                <a:r>
                  <a:rPr lang="en-US" dirty="0">
                    <a:latin typeface="+mj-lt"/>
                  </a:rPr>
                  <a:t>(NSERC)</a:t>
                </a:r>
              </a:p>
            </p:txBody>
          </p:sp>
        </p:grpSp>
        <p:grpSp>
          <p:nvGrpSpPr>
            <p:cNvPr id="10" name="Group 9"/>
            <p:cNvGrpSpPr/>
            <p:nvPr/>
          </p:nvGrpSpPr>
          <p:grpSpPr>
            <a:xfrm>
              <a:off x="3186654" y="4359139"/>
              <a:ext cx="3827332" cy="962025"/>
              <a:chOff x="2743199" y="2573139"/>
              <a:chExt cx="2641600" cy="962025"/>
            </a:xfrm>
          </p:grpSpPr>
          <p:sp>
            <p:nvSpPr>
              <p:cNvPr id="11" name="Rounded Rectangle 10"/>
              <p:cNvSpPr/>
              <p:nvPr/>
            </p:nvSpPr>
            <p:spPr>
              <a:xfrm>
                <a:off x="2743199" y="2573139"/>
                <a:ext cx="2641600" cy="96202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9"/>
              <p:cNvSpPr txBox="1"/>
              <p:nvPr/>
            </p:nvSpPr>
            <p:spPr>
              <a:xfrm>
                <a:off x="2790161" y="2620101"/>
                <a:ext cx="2547676" cy="8681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pPr>
                <a:r>
                  <a:rPr lang="en-US" b="1" kern="1200" dirty="0">
                    <a:latin typeface="+mj-lt"/>
                  </a:rPr>
                  <a:t>Social Sciences and Humanities Research Council of Canada </a:t>
                </a:r>
              </a:p>
              <a:p>
                <a:pPr lvl="0" algn="ctr" defTabSz="755650">
                  <a:lnSpc>
                    <a:spcPct val="90000"/>
                  </a:lnSpc>
                  <a:spcBef>
                    <a:spcPct val="0"/>
                  </a:spcBef>
                </a:pPr>
                <a:r>
                  <a:rPr lang="en-US" b="1" kern="1200" dirty="0">
                    <a:latin typeface="+mj-lt"/>
                  </a:rPr>
                  <a:t>(SSHRC)</a:t>
                </a:r>
              </a:p>
            </p:txBody>
          </p:sp>
        </p:grpSp>
        <p:sp>
          <p:nvSpPr>
            <p:cNvPr id="17" name="Rectangle 16"/>
            <p:cNvSpPr/>
            <p:nvPr/>
          </p:nvSpPr>
          <p:spPr>
            <a:xfrm>
              <a:off x="952215" y="4238885"/>
              <a:ext cx="2173392" cy="1477328"/>
            </a:xfrm>
            <a:prstGeom prst="rect">
              <a:avLst/>
            </a:prstGeom>
          </p:spPr>
          <p:txBody>
            <a:bodyPr wrap="square">
              <a:spAutoFit/>
            </a:bodyPr>
            <a:lstStyle/>
            <a:p>
              <a:pPr algn="ctr"/>
              <a:r>
                <a:rPr lang="en-US" b="1" dirty="0">
                  <a:solidFill>
                    <a:schemeClr val="bg1"/>
                  </a:solidFill>
                  <a:latin typeface="+mj-lt"/>
                </a:rPr>
                <a:t>Tri-Council Policy Statement (TCPS2): Ethical Conduct for Research Involving Humans</a:t>
              </a:r>
            </a:p>
          </p:txBody>
        </p:sp>
      </p:grpSp>
      <p:sp>
        <p:nvSpPr>
          <p:cNvPr id="19" name="TextBox 18"/>
          <p:cNvSpPr txBox="1"/>
          <p:nvPr/>
        </p:nvSpPr>
        <p:spPr>
          <a:xfrm>
            <a:off x="2043646" y="5795814"/>
            <a:ext cx="6895959" cy="954107"/>
          </a:xfrm>
          <a:prstGeom prst="rect">
            <a:avLst/>
          </a:prstGeom>
          <a:noFill/>
        </p:spPr>
        <p:txBody>
          <a:bodyPr wrap="square" rtlCol="0">
            <a:spAutoFit/>
          </a:bodyPr>
          <a:lstStyle/>
          <a:p>
            <a:pPr marL="461963" indent="-461963"/>
            <a:r>
              <a:rPr lang="en-US" sz="1400" b="1" dirty="0">
                <a:latin typeface="+mj-lt"/>
              </a:rPr>
              <a:t>Note: </a:t>
            </a:r>
            <a:r>
              <a:rPr lang="en-US" sz="1400" b="1" dirty="0">
                <a:latin typeface="+mj-lt"/>
                <a:hlinkClick r:id="rId3"/>
              </a:rPr>
              <a:t>Canadian Institutes of Health Research, Natural Sciences and Engineering</a:t>
            </a:r>
          </a:p>
          <a:p>
            <a:pPr marL="461963" indent="-461963"/>
            <a:r>
              <a:rPr lang="en-US" sz="1400" b="1" dirty="0">
                <a:latin typeface="+mj-lt"/>
                <a:hlinkClick r:id="rId3"/>
              </a:rPr>
              <a:t>Research Council of Canada, and Social Sciences and Humanities Research</a:t>
            </a:r>
          </a:p>
          <a:p>
            <a:pPr marL="461963" indent="-461963"/>
            <a:r>
              <a:rPr lang="en-US" sz="1400" b="1" dirty="0">
                <a:latin typeface="+mj-lt"/>
                <a:hlinkClick r:id="rId3"/>
              </a:rPr>
              <a:t>Council, Tri-Council Policy Statement: Ethical Conduct for Research Involving Humans,</a:t>
            </a:r>
          </a:p>
          <a:p>
            <a:pPr marL="461963" indent="-461963"/>
            <a:r>
              <a:rPr lang="en-US" sz="1400" b="1" dirty="0">
                <a:latin typeface="+mj-lt"/>
                <a:hlinkClick r:id="rId3"/>
              </a:rPr>
              <a:t>December 2018 </a:t>
            </a:r>
            <a:r>
              <a:rPr lang="en-US" sz="1400" b="1" dirty="0">
                <a:latin typeface="+mj-lt"/>
              </a:rPr>
              <a:t>(TCPS, 2018)</a:t>
            </a:r>
          </a:p>
        </p:txBody>
      </p:sp>
    </p:spTree>
    <p:extLst>
      <p:ext uri="{BB962C8B-B14F-4D97-AF65-F5344CB8AC3E}">
        <p14:creationId xmlns:p14="http://schemas.microsoft.com/office/powerpoint/2010/main" val="61218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55638" y="2419214"/>
            <a:ext cx="7874000" cy="731520"/>
          </a:xfrm>
        </p:spPr>
        <p:txBody>
          <a:bodyPr/>
          <a:lstStyle/>
          <a:p>
            <a:r>
              <a:rPr lang="en-US" sz="4800" dirty="0"/>
              <a:t>Respect for Persons</a:t>
            </a:r>
          </a:p>
        </p:txBody>
      </p:sp>
      <p:sp>
        <p:nvSpPr>
          <p:cNvPr id="10" name="Text Placeholder 9"/>
          <p:cNvSpPr>
            <a:spLocks noGrp="1"/>
          </p:cNvSpPr>
          <p:nvPr>
            <p:ph type="body" sz="quarter" idx="11"/>
          </p:nvPr>
        </p:nvSpPr>
        <p:spPr>
          <a:xfrm>
            <a:off x="655638" y="3427248"/>
            <a:ext cx="7874000" cy="731520"/>
          </a:xfrm>
        </p:spPr>
        <p:txBody>
          <a:bodyPr/>
          <a:lstStyle/>
          <a:p>
            <a:r>
              <a:rPr lang="en-US" sz="4800" dirty="0"/>
              <a:t>Concern for Welfare</a:t>
            </a:r>
          </a:p>
        </p:txBody>
      </p:sp>
      <p:sp>
        <p:nvSpPr>
          <p:cNvPr id="11" name="Text Placeholder 10"/>
          <p:cNvSpPr>
            <a:spLocks noGrp="1"/>
          </p:cNvSpPr>
          <p:nvPr>
            <p:ph type="body" sz="quarter" idx="12"/>
          </p:nvPr>
        </p:nvSpPr>
        <p:spPr>
          <a:xfrm>
            <a:off x="655638" y="4435283"/>
            <a:ext cx="7874000" cy="731520"/>
          </a:xfrm>
        </p:spPr>
        <p:txBody>
          <a:bodyPr/>
          <a:lstStyle/>
          <a:p>
            <a:r>
              <a:rPr lang="en-US" sz="4800" dirty="0"/>
              <a:t>Justice</a:t>
            </a:r>
          </a:p>
        </p:txBody>
      </p:sp>
      <p:sp>
        <p:nvSpPr>
          <p:cNvPr id="17" name="Title 1"/>
          <p:cNvSpPr>
            <a:spLocks noGrp="1"/>
          </p:cNvSpPr>
          <p:nvPr>
            <p:ph type="title"/>
          </p:nvPr>
        </p:nvSpPr>
        <p:spPr/>
        <p:txBody>
          <a:bodyPr/>
          <a:lstStyle/>
          <a:p>
            <a:r>
              <a:rPr lang="en-US" dirty="0"/>
              <a:t>Guidelines of the TCPS2 are based on three core principles</a:t>
            </a:r>
            <a:br>
              <a:rPr lang="en-US" dirty="0"/>
            </a:br>
            <a:endParaRPr lang="en-US" dirty="0"/>
          </a:p>
        </p:txBody>
      </p:sp>
      <p:sp>
        <p:nvSpPr>
          <p:cNvPr id="7" name="TextBox 6"/>
          <p:cNvSpPr txBox="1"/>
          <p:nvPr/>
        </p:nvSpPr>
        <p:spPr>
          <a:xfrm>
            <a:off x="2095018" y="6170580"/>
            <a:ext cx="2113810" cy="307777"/>
          </a:xfrm>
          <a:prstGeom prst="rect">
            <a:avLst/>
          </a:prstGeom>
          <a:noFill/>
        </p:spPr>
        <p:txBody>
          <a:bodyPr wrap="square" rtlCol="0">
            <a:spAutoFit/>
          </a:bodyPr>
          <a:lstStyle/>
          <a:p>
            <a:pPr marL="461963" indent="-461963"/>
            <a:r>
              <a:rPr lang="en-US" sz="1400" b="1" dirty="0">
                <a:latin typeface="+mj-lt"/>
              </a:rPr>
              <a:t>Source: TCPS 2, Article 1.1</a:t>
            </a:r>
          </a:p>
        </p:txBody>
      </p:sp>
    </p:spTree>
    <p:extLst>
      <p:ext uri="{BB962C8B-B14F-4D97-AF65-F5344CB8AC3E}">
        <p14:creationId xmlns:p14="http://schemas.microsoft.com/office/powerpoint/2010/main" val="383102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610042" y="1888609"/>
            <a:ext cx="3258391" cy="937021"/>
            <a:chOff x="4894728" y="2071489"/>
            <a:chExt cx="3634908" cy="937021"/>
          </a:xfrm>
        </p:grpSpPr>
        <p:sp>
          <p:nvSpPr>
            <p:cNvPr id="10" name="Chevron 9"/>
            <p:cNvSpPr/>
            <p:nvPr/>
          </p:nvSpPr>
          <p:spPr>
            <a:xfrm>
              <a:off x="4894728" y="2071489"/>
              <a:ext cx="3634908" cy="937021"/>
            </a:xfrm>
            <a:prstGeom prst="chevron">
              <a:avLst>
                <a:gd name="adj" fmla="val 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txBox="1"/>
            <p:nvPr/>
          </p:nvSpPr>
          <p:spPr>
            <a:xfrm>
              <a:off x="5463548" y="2071489"/>
              <a:ext cx="2657297"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b="1" kern="1200" dirty="0"/>
                <a:t>Five additional guiding principles</a:t>
              </a:r>
            </a:p>
          </p:txBody>
        </p:sp>
      </p:grpSp>
      <p:sp>
        <p:nvSpPr>
          <p:cNvPr id="2" name="Title 1"/>
          <p:cNvSpPr>
            <a:spLocks noGrp="1"/>
          </p:cNvSpPr>
          <p:nvPr>
            <p:ph type="title"/>
          </p:nvPr>
        </p:nvSpPr>
        <p:spPr/>
        <p:txBody>
          <a:bodyPr/>
          <a:lstStyle/>
          <a:p>
            <a:r>
              <a:rPr lang="en-US" dirty="0"/>
              <a:t>Modern research ethics has five additional guiding principles</a:t>
            </a:r>
          </a:p>
        </p:txBody>
      </p:sp>
      <p:sp>
        <p:nvSpPr>
          <p:cNvPr id="14" name="Pentagon 13"/>
          <p:cNvSpPr/>
          <p:nvPr/>
        </p:nvSpPr>
        <p:spPr>
          <a:xfrm>
            <a:off x="352722" y="1888609"/>
            <a:ext cx="3089725" cy="937021"/>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txBox="1"/>
          <p:nvPr/>
        </p:nvSpPr>
        <p:spPr>
          <a:xfrm>
            <a:off x="352722" y="1888609"/>
            <a:ext cx="187404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b="1" kern="1200" dirty="0"/>
              <a:t>Cardinal principle</a:t>
            </a:r>
          </a:p>
        </p:txBody>
      </p:sp>
      <p:sp>
        <p:nvSpPr>
          <p:cNvPr id="16" name="Pentagon 4"/>
          <p:cNvSpPr txBox="1"/>
          <p:nvPr/>
        </p:nvSpPr>
        <p:spPr>
          <a:xfrm>
            <a:off x="352722" y="2811241"/>
            <a:ext cx="1874045" cy="2670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t" anchorCtr="0">
            <a:spAutoFit/>
          </a:bodyPr>
          <a:lstStyle/>
          <a:p>
            <a:pPr defTabSz="666750">
              <a:lnSpc>
                <a:spcPct val="90000"/>
              </a:lnSpc>
              <a:spcBef>
                <a:spcPct val="0"/>
              </a:spcBef>
              <a:spcAft>
                <a:spcPct val="35000"/>
              </a:spcAft>
            </a:pPr>
            <a:r>
              <a:rPr lang="en-US" dirty="0">
                <a:solidFill>
                  <a:schemeClr val="tx1"/>
                </a:solidFill>
              </a:rPr>
              <a:t>Respect for human dignity based on the selection and achievement of </a:t>
            </a:r>
            <a:r>
              <a:rPr lang="en-US" b="1" dirty="0">
                <a:solidFill>
                  <a:schemeClr val="tx1"/>
                </a:solidFill>
              </a:rPr>
              <a:t>morally acceptable ends </a:t>
            </a:r>
            <a:r>
              <a:rPr lang="en-US" dirty="0">
                <a:solidFill>
                  <a:schemeClr val="tx1"/>
                </a:solidFill>
              </a:rPr>
              <a:t>and the </a:t>
            </a:r>
            <a:r>
              <a:rPr lang="en-US" b="1" dirty="0">
                <a:solidFill>
                  <a:schemeClr val="tx1"/>
                </a:solidFill>
              </a:rPr>
              <a:t>morally acceptable means to those ends.</a:t>
            </a:r>
            <a:endParaRPr lang="en-US" dirty="0">
              <a:solidFill>
                <a:schemeClr val="tx1"/>
              </a:solidFill>
            </a:endParaRPr>
          </a:p>
          <a:p>
            <a:pPr lvl="0" defTabSz="666750">
              <a:lnSpc>
                <a:spcPct val="90000"/>
              </a:lnSpc>
              <a:spcBef>
                <a:spcPct val="0"/>
              </a:spcBef>
              <a:spcAft>
                <a:spcPct val="35000"/>
              </a:spcAft>
            </a:pPr>
            <a:endParaRPr lang="en-US" kern="1200" dirty="0">
              <a:solidFill>
                <a:schemeClr val="tx1"/>
              </a:solidFill>
            </a:endParaRPr>
          </a:p>
        </p:txBody>
      </p:sp>
      <p:grpSp>
        <p:nvGrpSpPr>
          <p:cNvPr id="21" name="Group 20"/>
          <p:cNvGrpSpPr/>
          <p:nvPr/>
        </p:nvGrpSpPr>
        <p:grpSpPr>
          <a:xfrm>
            <a:off x="2897824" y="1888609"/>
            <a:ext cx="3164620" cy="2249918"/>
            <a:chOff x="2565944" y="2071489"/>
            <a:chExt cx="3038790" cy="2249918"/>
          </a:xfrm>
        </p:grpSpPr>
        <p:grpSp>
          <p:nvGrpSpPr>
            <p:cNvPr id="20" name="Group 19"/>
            <p:cNvGrpSpPr/>
            <p:nvPr/>
          </p:nvGrpSpPr>
          <p:grpSpPr>
            <a:xfrm>
              <a:off x="2565944" y="2071489"/>
              <a:ext cx="3038790" cy="937021"/>
              <a:chOff x="2565944" y="2071489"/>
              <a:chExt cx="3038790" cy="937021"/>
            </a:xfrm>
          </p:grpSpPr>
          <p:sp>
            <p:nvSpPr>
              <p:cNvPr id="12" name="Chevron 11"/>
              <p:cNvSpPr/>
              <p:nvPr/>
            </p:nvSpPr>
            <p:spPr>
              <a:xfrm>
                <a:off x="2565944" y="2071489"/>
                <a:ext cx="3038790" cy="937021"/>
              </a:xfrm>
              <a:prstGeom prst="chevron">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txBox="1"/>
              <p:nvPr/>
            </p:nvSpPr>
            <p:spPr>
              <a:xfrm>
                <a:off x="2807746" y="2071489"/>
                <a:ext cx="2316625"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b="1" kern="1200" dirty="0"/>
                  <a:t>What this principle aspires to protect</a:t>
                </a:r>
              </a:p>
            </p:txBody>
          </p:sp>
        </p:grpSp>
        <p:sp>
          <p:nvSpPr>
            <p:cNvPr id="17" name="Pentagon 4"/>
            <p:cNvSpPr txBox="1"/>
            <p:nvPr/>
          </p:nvSpPr>
          <p:spPr>
            <a:xfrm>
              <a:off x="2611892" y="2994121"/>
              <a:ext cx="2408712" cy="1327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t" anchorCtr="0">
              <a:spAutoFit/>
            </a:bodyPr>
            <a:lstStyle/>
            <a:p>
              <a:pPr defTabSz="666750">
                <a:lnSpc>
                  <a:spcPct val="90000"/>
                </a:lnSpc>
                <a:spcBef>
                  <a:spcPct val="0"/>
                </a:spcBef>
                <a:spcAft>
                  <a:spcPct val="35000"/>
                </a:spcAft>
              </a:pPr>
              <a:r>
                <a:rPr lang="en-US" dirty="0">
                  <a:solidFill>
                    <a:schemeClr val="tx1"/>
                  </a:solidFill>
                </a:rPr>
                <a:t>The multiple and interdependent interests of the person—from </a:t>
              </a:r>
              <a:r>
                <a:rPr lang="en-US" b="1" dirty="0">
                  <a:solidFill>
                    <a:schemeClr val="tx1"/>
                  </a:solidFill>
                </a:rPr>
                <a:t>bodily to psychological to cultural integrity.</a:t>
              </a:r>
              <a:r>
                <a:rPr lang="en-US" dirty="0">
                  <a:solidFill>
                    <a:schemeClr val="tx1"/>
                  </a:solidFill>
                </a:rPr>
                <a:t> </a:t>
              </a:r>
            </a:p>
          </p:txBody>
        </p:sp>
      </p:grpSp>
      <p:sp>
        <p:nvSpPr>
          <p:cNvPr id="18" name="Pentagon 4"/>
          <p:cNvSpPr txBox="1"/>
          <p:nvPr/>
        </p:nvSpPr>
        <p:spPr>
          <a:xfrm>
            <a:off x="5943529" y="2811241"/>
            <a:ext cx="2924903" cy="2961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t" anchorCtr="0">
            <a:spAutoFit/>
          </a:bodyPr>
          <a:lstStyle/>
          <a:p>
            <a:pPr marL="342900" indent="-342900" defTabSz="666750">
              <a:lnSpc>
                <a:spcPct val="90000"/>
              </a:lnSpc>
              <a:spcBef>
                <a:spcPct val="0"/>
              </a:spcBef>
              <a:spcAft>
                <a:spcPct val="35000"/>
              </a:spcAft>
              <a:buFont typeface="+mj-lt"/>
              <a:buAutoNum type="arabicPeriod"/>
            </a:pPr>
            <a:r>
              <a:rPr lang="en-US" dirty="0">
                <a:solidFill>
                  <a:schemeClr val="tx1"/>
                </a:solidFill>
              </a:rPr>
              <a:t>Respect for Free and Informed Consent</a:t>
            </a:r>
          </a:p>
          <a:p>
            <a:pPr marL="342900" indent="-342900" defTabSz="666750">
              <a:lnSpc>
                <a:spcPct val="90000"/>
              </a:lnSpc>
              <a:spcBef>
                <a:spcPct val="0"/>
              </a:spcBef>
              <a:spcAft>
                <a:spcPct val="35000"/>
              </a:spcAft>
              <a:buFont typeface="+mj-lt"/>
              <a:buAutoNum type="arabicPeriod"/>
            </a:pPr>
            <a:r>
              <a:rPr lang="en-US" dirty="0">
                <a:solidFill>
                  <a:schemeClr val="tx1"/>
                </a:solidFill>
              </a:rPr>
              <a:t>Respect for Vulnerable Persons</a:t>
            </a:r>
          </a:p>
          <a:p>
            <a:pPr marL="342900" indent="-342900" defTabSz="666750">
              <a:lnSpc>
                <a:spcPct val="90000"/>
              </a:lnSpc>
              <a:spcBef>
                <a:spcPct val="0"/>
              </a:spcBef>
              <a:spcAft>
                <a:spcPct val="35000"/>
              </a:spcAft>
              <a:buFont typeface="+mj-lt"/>
              <a:buAutoNum type="arabicPeriod"/>
            </a:pPr>
            <a:r>
              <a:rPr lang="en-US" dirty="0">
                <a:solidFill>
                  <a:schemeClr val="tx1"/>
                </a:solidFill>
              </a:rPr>
              <a:t>Respect for Privacy and Confidentiality</a:t>
            </a:r>
          </a:p>
          <a:p>
            <a:pPr marL="342900" indent="-342900" defTabSz="666750">
              <a:lnSpc>
                <a:spcPct val="90000"/>
              </a:lnSpc>
              <a:spcBef>
                <a:spcPct val="0"/>
              </a:spcBef>
              <a:spcAft>
                <a:spcPct val="35000"/>
              </a:spcAft>
              <a:buFont typeface="+mj-lt"/>
              <a:buAutoNum type="arabicPeriod"/>
            </a:pPr>
            <a:r>
              <a:rPr lang="en-US" dirty="0">
                <a:solidFill>
                  <a:schemeClr val="tx1"/>
                </a:solidFill>
              </a:rPr>
              <a:t>Respect for Justice and Inclusiveness</a:t>
            </a:r>
          </a:p>
          <a:p>
            <a:pPr marL="342900" indent="-342900" defTabSz="666750">
              <a:lnSpc>
                <a:spcPct val="90000"/>
              </a:lnSpc>
              <a:spcBef>
                <a:spcPct val="0"/>
              </a:spcBef>
              <a:spcAft>
                <a:spcPct val="35000"/>
              </a:spcAft>
              <a:buFont typeface="+mj-lt"/>
              <a:buAutoNum type="arabicPeriod"/>
            </a:pPr>
            <a:r>
              <a:rPr lang="en-US" dirty="0">
                <a:solidFill>
                  <a:schemeClr val="tx1"/>
                </a:solidFill>
              </a:rPr>
              <a:t>Balancing Harms and Benefits</a:t>
            </a:r>
          </a:p>
        </p:txBody>
      </p:sp>
      <p:grpSp>
        <p:nvGrpSpPr>
          <p:cNvPr id="27" name="Group 26"/>
          <p:cNvGrpSpPr/>
          <p:nvPr/>
        </p:nvGrpSpPr>
        <p:grpSpPr>
          <a:xfrm>
            <a:off x="2897824" y="2825631"/>
            <a:ext cx="2712218" cy="3220168"/>
            <a:chOff x="2897824" y="3008510"/>
            <a:chExt cx="2712218" cy="3360017"/>
          </a:xfrm>
        </p:grpSpPr>
        <p:cxnSp>
          <p:nvCxnSpPr>
            <p:cNvPr id="25" name="Straight Connector 24"/>
            <p:cNvCxnSpPr/>
            <p:nvPr/>
          </p:nvCxnSpPr>
          <p:spPr>
            <a:xfrm>
              <a:off x="2897824" y="3008510"/>
              <a:ext cx="0" cy="3360017"/>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10042" y="3008510"/>
              <a:ext cx="0" cy="3360017"/>
            </a:xfrm>
            <a:prstGeom prst="line">
              <a:avLst/>
            </a:prstGeom>
            <a:ln>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6547295"/>
      </p:ext>
    </p:extLst>
  </p:cSld>
  <p:clrMapOvr>
    <a:masterClrMapping/>
  </p:clrMapOvr>
</p:sld>
</file>

<file path=ppt/theme/theme1.xml><?xml version="1.0" encoding="utf-8"?>
<a:theme xmlns:a="http://schemas.openxmlformats.org/drawingml/2006/main" name="Georgian Template A - 2017">
  <a:themeElements>
    <a:clrScheme name="Georgian Colours 2015">
      <a:dk1>
        <a:srgbClr val="333F48"/>
      </a:dk1>
      <a:lt1>
        <a:srgbClr val="FFFFFF"/>
      </a:lt1>
      <a:dk2>
        <a:srgbClr val="004B87"/>
      </a:dk2>
      <a:lt2>
        <a:srgbClr val="FFFFFF"/>
      </a:lt2>
      <a:accent1>
        <a:srgbClr val="004B87"/>
      </a:accent1>
      <a:accent2>
        <a:srgbClr val="64A70B"/>
      </a:accent2>
      <a:accent3>
        <a:srgbClr val="00778B"/>
      </a:accent3>
      <a:accent4>
        <a:srgbClr val="77C5D5"/>
      </a:accent4>
      <a:accent5>
        <a:srgbClr val="333F48"/>
      </a:accent5>
      <a:accent6>
        <a:srgbClr val="E57200"/>
      </a:accent6>
      <a:hlink>
        <a:srgbClr val="64A70B"/>
      </a:hlink>
      <a:folHlink>
        <a:srgbClr val="1D9BFF"/>
      </a:folHlink>
    </a:clrScheme>
    <a:fontScheme name="Georgian Template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rgian_college_PPT_template_2017.potx [Read-Only]" id="{FC403EE9-D56C-45A8-A2FB-C88DCC91EC04}" vid="{0FEE6B61-A201-4454-9E78-4D094116A526}"/>
    </a:ext>
  </a:extLst>
</a:theme>
</file>

<file path=ppt/theme/theme2.xml><?xml version="1.0" encoding="utf-8"?>
<a:theme xmlns:a="http://schemas.openxmlformats.org/drawingml/2006/main" name="Georgian Template B - 2017">
  <a:themeElements>
    <a:clrScheme name="Georgian Colours 2015">
      <a:dk1>
        <a:srgbClr val="333F48"/>
      </a:dk1>
      <a:lt1>
        <a:srgbClr val="FFFFFF"/>
      </a:lt1>
      <a:dk2>
        <a:srgbClr val="004B87"/>
      </a:dk2>
      <a:lt2>
        <a:srgbClr val="FFFFFF"/>
      </a:lt2>
      <a:accent1>
        <a:srgbClr val="004B87"/>
      </a:accent1>
      <a:accent2>
        <a:srgbClr val="64A70B"/>
      </a:accent2>
      <a:accent3>
        <a:srgbClr val="00778B"/>
      </a:accent3>
      <a:accent4>
        <a:srgbClr val="77C5D5"/>
      </a:accent4>
      <a:accent5>
        <a:srgbClr val="333F48"/>
      </a:accent5>
      <a:accent6>
        <a:srgbClr val="E57200"/>
      </a:accent6>
      <a:hlink>
        <a:srgbClr val="64A70B"/>
      </a:hlink>
      <a:folHlink>
        <a:srgbClr val="1D9BFF"/>
      </a:folHlink>
    </a:clrScheme>
    <a:fontScheme name="Georgian Template 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orgian_college_PPT_template_2017.potx [Read-Only]" id="{FC403EE9-D56C-45A8-A2FB-C88DCC91EC04}" vid="{3C31AD59-EAA2-4363-B261-B29C689B4B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24BB73C0E5648B6D84690390A90DF" ma:contentTypeVersion="20" ma:contentTypeDescription="Create a new document." ma:contentTypeScope="" ma:versionID="fdc7ac274fce1f89dce0dde326745482">
  <xsd:schema xmlns:xsd="http://www.w3.org/2001/XMLSchema" xmlns:xs="http://www.w3.org/2001/XMLSchema" xmlns:p="http://schemas.microsoft.com/office/2006/metadata/properties" xmlns:ns2="7840ba10-b542-4de0-ad2b-5c7600e28ed5" xmlns:ns3="b55a528b-d80d-450e-a55b-6ff8791745b8" targetNamespace="http://schemas.microsoft.com/office/2006/metadata/properties" ma:root="true" ma:fieldsID="0ec08ffaf7d4b7c182cf78f4426f1b86" ns2:_="" ns3:_="">
    <xsd:import namespace="7840ba10-b542-4de0-ad2b-5c7600e28ed5"/>
    <xsd:import namespace="b55a528b-d80d-450e-a55b-6ff8791745b8"/>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0ba10-b542-4de0-ad2b-5c7600e28ed5"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Tags" ma:fieldId="{23f27201-bee3-471e-b2e7-b64fd8b7ca38}" ma:taxonomyMulti="true" ma:sspId="d9a59e6a-29c3-4921-9c03-4d7ff3dd46bf"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cdfd0cfb-1ba8-4e29-8cbd-a420334a93a5}" ma:internalName="TaxCatchAll" ma:showField="CatchAllData" ma:web="7840ba10-b542-4de0-ad2b-5c7600e28ed5">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a528b-d80d-450e-a55b-6ff8791745b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840ba10-b542-4de0-ad2b-5c7600e28ed5"/>
    <TaxKeywordTaxHTField xmlns="7840ba10-b542-4de0-ad2b-5c7600e28ed5">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DD9C2-B18B-4720-A2A8-D5E0E1AE4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0ba10-b542-4de0-ad2b-5c7600e28ed5"/>
    <ds:schemaRef ds:uri="b55a528b-d80d-450e-a55b-6ff8791745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C8677-D4E3-4AFA-A847-E7A7B7C4F022}">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7840ba10-b542-4de0-ad2b-5c7600e28ed5"/>
    <ds:schemaRef ds:uri="b55a528b-d80d-450e-a55b-6ff8791745b8"/>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86CA161-E0B5-40DF-B4E3-CD7C0F2A99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georgian_college_PPT_template_2017</Template>
  <TotalTime>7</TotalTime>
  <Words>3599</Words>
  <Application>Microsoft Office PowerPoint</Application>
  <PresentationFormat>On-screen Show (4:3)</PresentationFormat>
  <Paragraphs>397</Paragraphs>
  <Slides>33</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Avenir LT Std 65 Medium</vt:lpstr>
      <vt:lpstr>Calibri</vt:lpstr>
      <vt:lpstr>Calibri Light</vt:lpstr>
      <vt:lpstr>Wingdings</vt:lpstr>
      <vt:lpstr>Georgian Template A - 2017</vt:lpstr>
      <vt:lpstr>Georgian Template B - 2017</vt:lpstr>
      <vt:lpstr>PowerPoint Presentation</vt:lpstr>
      <vt:lpstr>Agenda</vt:lpstr>
      <vt:lpstr>PowerPoint Presentation</vt:lpstr>
      <vt:lpstr>PowerPoint Presentation</vt:lpstr>
      <vt:lpstr>PowerPoint Presentation</vt:lpstr>
      <vt:lpstr>Why Research Ethics is Important</vt:lpstr>
      <vt:lpstr>The Standard</vt:lpstr>
      <vt:lpstr>Guidelines of the TCPS2 are based on three core principles </vt:lpstr>
      <vt:lpstr>Modern research ethics has five additional guiding principles</vt:lpstr>
      <vt:lpstr>Research activity can occur in two ways</vt:lpstr>
      <vt:lpstr>PowerPoint Presentation</vt:lpstr>
      <vt:lpstr>Two (2) types of approval may be required</vt:lpstr>
      <vt:lpstr>PowerPoint Presentation</vt:lpstr>
      <vt:lpstr>Why seek permission for access to resources for research?</vt:lpstr>
      <vt:lpstr>How do I request permission for access to resources for research at Georgian College?</vt:lpstr>
      <vt:lpstr>PowerPoint Presentation</vt:lpstr>
      <vt:lpstr>Georgian College’s Research Ethics Board (GCREB)</vt:lpstr>
      <vt:lpstr>When ethics approval is required for research being done by students</vt:lpstr>
      <vt:lpstr>When ethics approval is NOT required (1/2)</vt:lpstr>
      <vt:lpstr>When ethics approval is NOT required (2/2)</vt:lpstr>
      <vt:lpstr>How can I tell whether or not ethics approval is required?</vt:lpstr>
      <vt:lpstr>Proportionate approach to ethics review</vt:lpstr>
      <vt:lpstr>What is “minimal risk research”? </vt:lpstr>
      <vt:lpstr>PowerPoint Presentation</vt:lpstr>
      <vt:lpstr>Ethics approval process takes time…make sure you plan appropriately!</vt:lpstr>
      <vt:lpstr>Suggested process for courses in which the instructors hold current GCREB authorization to conduct course-based research ethics review</vt:lpstr>
      <vt:lpstr>Georgian College Policies</vt:lpstr>
      <vt:lpstr>Resources1</vt:lpstr>
      <vt:lpstr>PowerPoint Presentation</vt:lpstr>
      <vt:lpstr>Common Pitfalls</vt:lpstr>
      <vt:lpstr>FAQ</vt:lpstr>
      <vt:lpstr>FAQ</vt:lpstr>
      <vt:lpstr>More questions?</vt:lpstr>
    </vt:vector>
  </TitlesOfParts>
  <Company>Georgian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Whittaker</dc:creator>
  <cp:lastModifiedBy>Mary Whittaker</cp:lastModifiedBy>
  <cp:revision>1</cp:revision>
  <cp:lastPrinted>2019-01-02T16:49:51Z</cp:lastPrinted>
  <dcterms:created xsi:type="dcterms:W3CDTF">2018-12-19T15:39:44Z</dcterms:created>
  <dcterms:modified xsi:type="dcterms:W3CDTF">2021-03-01T14:57:13Z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0x01010064F24BB73C0E5648B6D84690390A90DF</vt:lpwstr>
  </property>
</Properties>
</file>